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1"/>
  </p:notesMasterIdLst>
  <p:sldIdLst>
    <p:sldId id="595" r:id="rId5"/>
    <p:sldId id="594" r:id="rId6"/>
    <p:sldId id="356" r:id="rId7"/>
    <p:sldId id="569" r:id="rId8"/>
    <p:sldId id="525" r:id="rId9"/>
    <p:sldId id="363" r:id="rId10"/>
    <p:sldId id="573" r:id="rId11"/>
    <p:sldId id="571" r:id="rId12"/>
    <p:sldId id="567" r:id="rId13"/>
    <p:sldId id="529" r:id="rId14"/>
    <p:sldId id="543" r:id="rId15"/>
    <p:sldId id="576" r:id="rId16"/>
    <p:sldId id="552" r:id="rId17"/>
    <p:sldId id="596" r:id="rId18"/>
    <p:sldId id="557" r:id="rId19"/>
    <p:sldId id="578" r:id="rId20"/>
    <p:sldId id="597" r:id="rId21"/>
    <p:sldId id="598" r:id="rId22"/>
    <p:sldId id="587" r:id="rId23"/>
    <p:sldId id="588" r:id="rId24"/>
    <p:sldId id="589" r:id="rId25"/>
    <p:sldId id="590" r:id="rId26"/>
    <p:sldId id="591" r:id="rId27"/>
    <p:sldId id="556" r:id="rId28"/>
    <p:sldId id="486" r:id="rId29"/>
    <p:sldId id="579"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3458"/>
    <a:srgbClr val="4AA4D8"/>
    <a:srgbClr val="022441"/>
    <a:srgbClr val="0F92E5"/>
    <a:srgbClr val="3C90D1"/>
    <a:srgbClr val="E39A26"/>
    <a:srgbClr val="FFFFFF"/>
    <a:srgbClr val="032B4E"/>
    <a:srgbClr val="60A640"/>
    <a:srgbClr val="6C6C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43" autoAdjust="0"/>
    <p:restoredTop sz="80077" autoAdjust="0"/>
  </p:normalViewPr>
  <p:slideViewPr>
    <p:cSldViewPr snapToGrid="0" snapToObjects="1">
      <p:cViewPr varScale="1">
        <p:scale>
          <a:sx n="77" d="100"/>
          <a:sy n="77" d="100"/>
        </p:scale>
        <p:origin x="108" y="846"/>
      </p:cViewPr>
      <p:guideLst>
        <p:guide orient="horz" pos="1620"/>
        <p:guide pos="2880"/>
      </p:guideLst>
    </p:cSldViewPr>
  </p:slideViewPr>
  <p:notesTextViewPr>
    <p:cViewPr>
      <p:scale>
        <a:sx n="85" d="100"/>
        <a:sy n="85" d="100"/>
      </p:scale>
      <p:origin x="0" y="0"/>
    </p:cViewPr>
  </p:notesTextViewPr>
  <p:sorterViewPr>
    <p:cViewPr>
      <p:scale>
        <a:sx n="175" d="100"/>
        <a:sy n="1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D9620D-99EC-AC48-8404-44F6B84CF19E}" type="datetimeFigureOut">
              <a:rPr lang="en-US" smtClean="0"/>
              <a:t>11/19/2014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BD7D81-D864-B349-9FB4-613ED1F9D755}" type="slidenum">
              <a:rPr lang="en-US" smtClean="0"/>
              <a:t>‹#›</a:t>
            </a:fld>
            <a:endParaRPr lang="en-US"/>
          </a:p>
        </p:txBody>
      </p:sp>
    </p:spTree>
    <p:extLst>
      <p:ext uri="{BB962C8B-B14F-4D97-AF65-F5344CB8AC3E}">
        <p14:creationId xmlns:p14="http://schemas.microsoft.com/office/powerpoint/2010/main" val="32651925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Shape 51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20" name="Shape 520"/>
          <p:cNvSpPr>
            <a:spLocks noGrp="1"/>
          </p:cNvSpPr>
          <p:nvPr>
            <p:ph type="body" sz="quarter" idx="1"/>
          </p:nvPr>
        </p:nvSpPr>
        <p:spPr>
          <a:prstGeom prst="rect">
            <a:avLst/>
          </a:prstGeom>
        </p:spPr>
        <p:txBody>
          <a:bodyPr/>
          <a:lstStyle/>
          <a:p>
            <a:pPr lvl="0">
              <a:defRPr sz="1800"/>
            </a:pPr>
            <a:r>
              <a:rPr sz="2400"/>
              <a:t>Use your own photo here, don’t keep Craig.</a:t>
            </a:r>
          </a:p>
          <a:p>
            <a:pPr lvl="0">
              <a:defRPr sz="1800"/>
            </a:pPr>
            <a:endParaRPr sz="2400"/>
          </a:p>
          <a:p>
            <a:pPr lvl="0">
              <a:defRPr sz="1800"/>
            </a:pPr>
            <a:r>
              <a:rPr sz="2400"/>
              <a:t>PPT: image needs to be easily replaceable and correctly masked.</a:t>
            </a:r>
          </a:p>
        </p:txBody>
      </p:sp>
    </p:spTree>
    <p:extLst>
      <p:ext uri="{BB962C8B-B14F-4D97-AF65-F5344CB8AC3E}">
        <p14:creationId xmlns:p14="http://schemas.microsoft.com/office/powerpoint/2010/main" val="1982570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talk about how </a:t>
            </a:r>
            <a:r>
              <a:rPr lang="en-US" baseline="0" dirty="0" err="1" smtClean="0"/>
              <a:t>Xamarin</a:t>
            </a:r>
            <a:r>
              <a:rPr lang="en-US" baseline="0" dirty="0" smtClean="0"/>
              <a:t> Test Cloud helps solve these challenges.  </a:t>
            </a:r>
          </a:p>
          <a:p>
            <a:endParaRPr lang="en-US" baseline="0" dirty="0" smtClean="0"/>
          </a:p>
          <a:p>
            <a:r>
              <a:rPr lang="en-US" baseline="0" dirty="0" smtClean="0"/>
              <a:t>At the most elemental level, </a:t>
            </a:r>
            <a:r>
              <a:rPr lang="en-US" baseline="0" dirty="0" err="1" smtClean="0"/>
              <a:t>Xamarin</a:t>
            </a:r>
            <a:r>
              <a:rPr lang="en-US" baseline="0" dirty="0" smtClean="0"/>
              <a:t> Test Cloud consists of two things. A test scripting environment where you easily automate the testing of every step a user takes through your app, running locally first.  </a:t>
            </a:r>
            <a:r>
              <a:rPr lang="en-US" baseline="0" dirty="0" err="1" smtClean="0"/>
              <a:t>Xamarin</a:t>
            </a:r>
            <a:r>
              <a:rPr lang="en-US" baseline="0" dirty="0" smtClean="0"/>
              <a:t> Test Cloud is also a device lab accessible through the cloud where you execute your script on hundreds of devices at once, and get beautiful results analytics that help you identify and troubleshoot, bugs, crashes, UI problems, and memory and performance issues.  </a:t>
            </a:r>
          </a:p>
        </p:txBody>
      </p:sp>
      <p:sp>
        <p:nvSpPr>
          <p:cNvPr id="4" name="Slide Number Placeholder 3"/>
          <p:cNvSpPr>
            <a:spLocks noGrp="1"/>
          </p:cNvSpPr>
          <p:nvPr>
            <p:ph type="sldNum" sz="quarter" idx="10"/>
          </p:nvPr>
        </p:nvSpPr>
        <p:spPr/>
        <p:txBody>
          <a:bodyPr/>
          <a:lstStyle/>
          <a:p>
            <a:fld id="{ABBD7D81-D864-B349-9FB4-613ED1F9D755}" type="slidenum">
              <a:rPr lang="en-US" smtClean="0"/>
              <a:t>10</a:t>
            </a:fld>
            <a:endParaRPr lang="en-US"/>
          </a:p>
        </p:txBody>
      </p:sp>
    </p:spTree>
    <p:extLst>
      <p:ext uri="{BB962C8B-B14F-4D97-AF65-F5344CB8AC3E}">
        <p14:creationId xmlns:p14="http://schemas.microsoft.com/office/powerpoint/2010/main" val="1310712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 test any native or hybrid mobile app with </a:t>
            </a:r>
            <a:r>
              <a:rPr lang="en-US" baseline="0" dirty="0" err="1" smtClean="0"/>
              <a:t>Xamarin</a:t>
            </a:r>
            <a:r>
              <a:rPr lang="en-US" baseline="0" dirty="0" smtClean="0"/>
              <a:t> Test Cloud, not just </a:t>
            </a:r>
            <a:r>
              <a:rPr lang="en-US" baseline="0" dirty="0" err="1" smtClean="0"/>
              <a:t>Xamarin</a:t>
            </a:r>
            <a:r>
              <a:rPr lang="en-US" baseline="0" dirty="0" smtClean="0"/>
              <a:t> apps.  Objective-C apps, Java apps, </a:t>
            </a:r>
            <a:r>
              <a:rPr lang="en-US" baseline="0" dirty="0" err="1" smtClean="0"/>
              <a:t>Appcelerator</a:t>
            </a:r>
            <a:r>
              <a:rPr lang="en-US" baseline="0" dirty="0" smtClean="0"/>
              <a:t>, </a:t>
            </a:r>
            <a:r>
              <a:rPr lang="en-US" baseline="0" dirty="0" err="1" smtClean="0"/>
              <a:t>Phonegap</a:t>
            </a:r>
            <a:r>
              <a:rPr lang="en-US" baseline="0" dirty="0" smtClean="0"/>
              <a:t>.  If the app can be downloaded from a public or private app store, it can be tested in </a:t>
            </a:r>
            <a:r>
              <a:rPr lang="en-US" baseline="0" dirty="0" err="1" smtClean="0"/>
              <a:t>Xamarin</a:t>
            </a:r>
            <a:r>
              <a:rPr lang="en-US" baseline="0" dirty="0" smtClean="0"/>
              <a:t> Test Cloud.</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11</a:t>
            </a:fld>
            <a:endParaRPr lang="en-US"/>
          </a:p>
        </p:txBody>
      </p:sp>
    </p:spTree>
    <p:extLst>
      <p:ext uri="{BB962C8B-B14F-4D97-AF65-F5344CB8AC3E}">
        <p14:creationId xmlns:p14="http://schemas.microsoft.com/office/powerpoint/2010/main" val="4006314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Here</a:t>
            </a:r>
            <a:r>
              <a:rPr lang="en-US" baseline="0" dirty="0" smtClean="0"/>
              <a:t> are some examples of the types of user interactions you can automate with </a:t>
            </a:r>
            <a:r>
              <a:rPr lang="en-US" dirty="0" err="1" smtClean="0"/>
              <a:t>Xamarin</a:t>
            </a:r>
            <a:r>
              <a:rPr lang="en-US" dirty="0" smtClean="0"/>
              <a:t> Test Cloud,</a:t>
            </a:r>
            <a:r>
              <a:rPr lang="en-US" baseline="0" dirty="0" smtClean="0"/>
              <a:t> including </a:t>
            </a:r>
            <a:r>
              <a:rPr lang="en-US" dirty="0" smtClean="0"/>
              <a:t>complex gestures, screen rotation, and text</a:t>
            </a:r>
            <a:r>
              <a:rPr lang="en-US" baseline="0" dirty="0" smtClean="0"/>
              <a:t> entry.  In addition, we </a:t>
            </a:r>
            <a:r>
              <a:rPr lang="en-US" dirty="0" smtClean="0"/>
              <a:t>provide full access to devices so you can also test hardware interactions like setting the GPS.</a:t>
            </a:r>
          </a:p>
        </p:txBody>
      </p:sp>
      <p:sp>
        <p:nvSpPr>
          <p:cNvPr id="4" name="Slide Number Placeholder 3"/>
          <p:cNvSpPr>
            <a:spLocks noGrp="1"/>
          </p:cNvSpPr>
          <p:nvPr>
            <p:ph type="sldNum" sz="quarter" idx="10"/>
          </p:nvPr>
        </p:nvSpPr>
        <p:spPr/>
        <p:txBody>
          <a:bodyPr/>
          <a:lstStyle/>
          <a:p>
            <a:fld id="{ABBD7D81-D864-B349-9FB4-613ED1F9D755}" type="slidenum">
              <a:rPr lang="en-US" smtClean="0"/>
              <a:t>12</a:t>
            </a:fld>
            <a:endParaRPr lang="en-US"/>
          </a:p>
        </p:txBody>
      </p:sp>
    </p:spTree>
    <p:extLst>
      <p:ext uri="{BB962C8B-B14F-4D97-AF65-F5344CB8AC3E}">
        <p14:creationId xmlns:p14="http://schemas.microsoft.com/office/powerpoint/2010/main" val="599416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13</a:t>
            </a:fld>
            <a:endParaRPr lang="en-US"/>
          </a:p>
        </p:txBody>
      </p:sp>
    </p:spTree>
    <p:extLst>
      <p:ext uri="{BB962C8B-B14F-4D97-AF65-F5344CB8AC3E}">
        <p14:creationId xmlns:p14="http://schemas.microsoft.com/office/powerpoint/2010/main" val="3462868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Xamarin</a:t>
            </a:r>
            <a:r>
              <a:rPr lang="en-US" dirty="0" smtClean="0"/>
              <a:t> Test Cloud is particularly powerful when integrated into Continuous</a:t>
            </a:r>
            <a:r>
              <a:rPr lang="en-US" baseline="0" dirty="0" smtClean="0"/>
              <a:t> Integration processes so that you can ensure that every release is a quality release.  Nothing frustrates users more than a new release that breaks their favorite feature.  Find these regressions fast with </a:t>
            </a:r>
            <a:r>
              <a:rPr lang="en-US" baseline="0" dirty="0" err="1" smtClean="0"/>
              <a:t>Xamarin</a:t>
            </a:r>
            <a:r>
              <a:rPr lang="en-US" baseline="0" dirty="0" smtClean="0"/>
              <a:t> Test Cloud as part of your CI process.  </a:t>
            </a:r>
            <a:r>
              <a:rPr lang="en-US" baseline="0" dirty="0" err="1" smtClean="0"/>
              <a:t>Xamarin</a:t>
            </a:r>
            <a:r>
              <a:rPr lang="en-US" baseline="0" dirty="0" smtClean="0"/>
              <a:t> Test Cloud supports Jenkins, TFS and Team City.  </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15</a:t>
            </a:fld>
            <a:endParaRPr lang="en-US"/>
          </a:p>
        </p:txBody>
      </p:sp>
    </p:spTree>
    <p:extLst>
      <p:ext uri="{BB962C8B-B14F-4D97-AF65-F5344CB8AC3E}">
        <p14:creationId xmlns:p14="http://schemas.microsoft.com/office/powerpoint/2010/main" val="1855279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r>
              <a:rPr lang="en-US" baseline="0" dirty="0" smtClean="0"/>
              <a:t> </a:t>
            </a:r>
            <a:r>
              <a:rPr lang="en-US" baseline="0" dirty="0" err="1" smtClean="0"/>
              <a:t>Xamarin</a:t>
            </a:r>
            <a:r>
              <a:rPr lang="en-US" baseline="0" dirty="0" smtClean="0"/>
              <a:t> Test Cloud is the fastest and easiest way to know that your apps work on your users’ choice of devices.  This is a complete solution, from our Quick Start team that helps you get started, to test execution on hundreds of real devices, to beautiful, actionable analytics that you can access via the Test Could web portal, or integrate into your CI environments.  </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16</a:t>
            </a:fld>
            <a:endParaRPr lang="en-US"/>
          </a:p>
        </p:txBody>
      </p:sp>
    </p:spTree>
    <p:extLst>
      <p:ext uri="{BB962C8B-B14F-4D97-AF65-F5344CB8AC3E}">
        <p14:creationId xmlns:p14="http://schemas.microsoft.com/office/powerpoint/2010/main" val="1310712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20</a:t>
            </a:fld>
            <a:endParaRPr lang="en-US"/>
          </a:p>
        </p:txBody>
      </p:sp>
    </p:spTree>
    <p:extLst>
      <p:ext uri="{BB962C8B-B14F-4D97-AF65-F5344CB8AC3E}">
        <p14:creationId xmlns:p14="http://schemas.microsoft.com/office/powerpoint/2010/main" val="1549354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21</a:t>
            </a:fld>
            <a:endParaRPr lang="en-US"/>
          </a:p>
        </p:txBody>
      </p:sp>
    </p:spTree>
    <p:extLst>
      <p:ext uri="{BB962C8B-B14F-4D97-AF65-F5344CB8AC3E}">
        <p14:creationId xmlns:p14="http://schemas.microsoft.com/office/powerpoint/2010/main" val="4142505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22</a:t>
            </a:fld>
            <a:endParaRPr lang="en-US"/>
          </a:p>
        </p:txBody>
      </p:sp>
    </p:spTree>
    <p:extLst>
      <p:ext uri="{BB962C8B-B14F-4D97-AF65-F5344CB8AC3E}">
        <p14:creationId xmlns:p14="http://schemas.microsoft.com/office/powerpoint/2010/main" val="1611690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23</a:t>
            </a:fld>
            <a:endParaRPr lang="en-US"/>
          </a:p>
        </p:txBody>
      </p:sp>
    </p:spTree>
    <p:extLst>
      <p:ext uri="{BB962C8B-B14F-4D97-AF65-F5344CB8AC3E}">
        <p14:creationId xmlns:p14="http://schemas.microsoft.com/office/powerpoint/2010/main" val="2026509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33" name="Shape 533"/>
          <p:cNvSpPr>
            <a:spLocks noGrp="1"/>
          </p:cNvSpPr>
          <p:nvPr>
            <p:ph type="body" sz="quarter" idx="1"/>
          </p:nvPr>
        </p:nvSpPr>
        <p:spPr>
          <a:prstGeom prst="rect">
            <a:avLst/>
          </a:prstGeom>
        </p:spPr>
        <p:txBody>
          <a:bodyPr/>
          <a:lstStyle/>
          <a:p>
            <a:pPr lvl="0">
              <a:defRPr sz="1800"/>
            </a:pPr>
            <a:r>
              <a:rPr sz="2400"/>
              <a:t>Add your own title, subtitle, and content; then replace the image and you have a cool slide!</a:t>
            </a:r>
          </a:p>
          <a:p>
            <a:pPr lvl="0">
              <a:defRPr sz="1800"/>
            </a:pPr>
            <a:endParaRPr sz="2400"/>
          </a:p>
          <a:p>
            <a:pPr lvl="0">
              <a:defRPr sz="1800"/>
            </a:pPr>
            <a:r>
              <a:rPr sz="2400"/>
              <a:t>PPT: image needs to be easily replaceable and correctly masked.</a:t>
            </a:r>
          </a:p>
        </p:txBody>
      </p:sp>
    </p:spTree>
    <p:extLst>
      <p:ext uri="{BB962C8B-B14F-4D97-AF65-F5344CB8AC3E}">
        <p14:creationId xmlns:p14="http://schemas.microsoft.com/office/powerpoint/2010/main" val="3902349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Our</a:t>
            </a:r>
            <a:r>
              <a:rPr lang="en-US" baseline="0" dirty="0" smtClean="0"/>
              <a:t> next Virtual </a:t>
            </a:r>
            <a:r>
              <a:rPr lang="en-US" baseline="0" dirty="0" err="1" smtClean="0"/>
              <a:t>Xamarin</a:t>
            </a:r>
            <a:r>
              <a:rPr lang="en-US" baseline="0" dirty="0" smtClean="0"/>
              <a:t> Presentation will be Tuesday, January 13 at 12pm EST. RSVP NOW </a:t>
            </a:r>
            <a:r>
              <a:rPr lang="en-US" baseline="0" smtClean="0"/>
              <a:t>to attend. </a:t>
            </a:r>
            <a:endParaRPr lang="en-US" smtClean="0"/>
          </a:p>
          <a:p>
            <a:pPr marL="171450" indent="-171450">
              <a:buFontTx/>
              <a:buChar char="-"/>
            </a:pPr>
            <a:r>
              <a:rPr lang="en-US" dirty="0" smtClean="0"/>
              <a:t>The</a:t>
            </a:r>
            <a:r>
              <a:rPr lang="en-US" baseline="0" dirty="0" smtClean="0"/>
              <a:t> top link is for anyone who would like t</a:t>
            </a:r>
            <a:r>
              <a:rPr lang="en-US" dirty="0" smtClean="0"/>
              <a:t>o register</a:t>
            </a:r>
            <a:r>
              <a:rPr lang="en-US" baseline="0" dirty="0" smtClean="0"/>
              <a:t> for future Virtual </a:t>
            </a:r>
            <a:r>
              <a:rPr lang="en-US" baseline="0" dirty="0" err="1" smtClean="0"/>
              <a:t>Xamarin</a:t>
            </a:r>
            <a:r>
              <a:rPr lang="en-US" baseline="0" dirty="0" smtClean="0"/>
              <a:t> Users Group Presentations.</a:t>
            </a:r>
          </a:p>
          <a:p>
            <a:pPr marL="171450" indent="-171450">
              <a:buFontTx/>
              <a:buChar char="-"/>
            </a:pPr>
            <a:r>
              <a:rPr lang="en-US" baseline="0" dirty="0" smtClean="0"/>
              <a:t>Follow this the Virtual </a:t>
            </a:r>
            <a:r>
              <a:rPr lang="en-US" baseline="0" dirty="0" err="1" smtClean="0"/>
              <a:t>Xamarin</a:t>
            </a:r>
            <a:r>
              <a:rPr lang="en-US" baseline="0" dirty="0" smtClean="0"/>
              <a:t> Users Group on Twitter @</a:t>
            </a:r>
            <a:r>
              <a:rPr lang="en-US" baseline="0" dirty="0" err="1" smtClean="0"/>
              <a:t>VirtualXamarin</a:t>
            </a:r>
            <a:r>
              <a:rPr lang="en-US" baseline="0" dirty="0" smtClean="0"/>
              <a:t> to stay in contact with your peers and to receive instant updates about this users group</a:t>
            </a:r>
          </a:p>
          <a:p>
            <a:pPr marL="171450" indent="-171450">
              <a:buFontTx/>
              <a:buChar char="-"/>
            </a:pPr>
            <a:r>
              <a:rPr lang="en-US" baseline="0" dirty="0" smtClean="0"/>
              <a:t>Also, thank you to </a:t>
            </a:r>
            <a:r>
              <a:rPr lang="en-US" baseline="0" dirty="0" err="1" smtClean="0"/>
              <a:t>Bluetube</a:t>
            </a:r>
            <a:r>
              <a:rPr lang="en-US" baseline="0" dirty="0" smtClean="0"/>
              <a:t> for helping support this users group. They provide insightful technical articles every Tuesday. They cover a range of topics from mobile, responsive web, and UX/UI design. I provided their blog link below in case you were interested!</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24</a:t>
            </a:fld>
            <a:endParaRPr lang="en-US"/>
          </a:p>
        </p:txBody>
      </p:sp>
    </p:spTree>
    <p:extLst>
      <p:ext uri="{BB962C8B-B14F-4D97-AF65-F5344CB8AC3E}">
        <p14:creationId xmlns:p14="http://schemas.microsoft.com/office/powerpoint/2010/main" val="3583192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[When we open the call have the </a:t>
            </a:r>
            <a:r>
              <a:rPr lang="en-US" sz="1200" kern="1200" dirty="0" err="1" smtClean="0">
                <a:solidFill>
                  <a:schemeClr val="tx1"/>
                </a:solidFill>
                <a:latin typeface="+mn-lt"/>
                <a:ea typeface="+mn-ea"/>
                <a:cs typeface="+mn-cs"/>
              </a:rPr>
              <a:t>Xamarin</a:t>
            </a:r>
            <a:r>
              <a:rPr lang="en-US" sz="1200" kern="1200" dirty="0" smtClean="0">
                <a:solidFill>
                  <a:schemeClr val="tx1"/>
                </a:solidFill>
                <a:latin typeface="+mn-lt"/>
                <a:ea typeface="+mn-ea"/>
                <a:cs typeface="+mn-cs"/>
              </a:rPr>
              <a:t> cover slide showing. Adjust subtitle of cover slide to customer requirements and use case.]  Just as a quick check, can everyone seen my screen? </a:t>
            </a:r>
            <a:r>
              <a:rPr lang="en-US" sz="1200" dirty="0" smtClean="0">
                <a:solidFill>
                  <a:srgbClr val="FFFFFF"/>
                </a:solidFill>
                <a:latin typeface="Arial"/>
                <a:cs typeface="Arial"/>
              </a:rPr>
              <a:t>Automatically test your app on hundreds of real devices in the cloud</a:t>
            </a:r>
            <a:r>
              <a:rPr lang="en-US" sz="1200" kern="1200" dirty="0" smtClean="0">
                <a:solidFill>
                  <a:schemeClr val="tx1"/>
                </a:solidFill>
                <a:latin typeface="+mn-lt"/>
                <a:ea typeface="+mn-ea"/>
                <a:cs typeface="+mn-cs"/>
              </a:rPr>
              <a:t>?    Yes? Fantastic.  Great talking to you today. How are you? Customer, where are you located? I saw from your </a:t>
            </a:r>
            <a:r>
              <a:rPr lang="en-US" sz="1200" kern="1200" dirty="0" err="1" smtClean="0">
                <a:solidFill>
                  <a:schemeClr val="tx1"/>
                </a:solidFill>
                <a:latin typeface="+mn-lt"/>
                <a:ea typeface="+mn-ea"/>
                <a:cs typeface="+mn-cs"/>
              </a:rPr>
              <a:t>linkedin</a:t>
            </a:r>
            <a:r>
              <a:rPr lang="en-US" sz="1200" kern="1200" dirty="0" smtClean="0">
                <a:solidFill>
                  <a:schemeClr val="tx1"/>
                </a:solidFill>
                <a:latin typeface="+mn-lt"/>
                <a:ea typeface="+mn-ea"/>
                <a:cs typeface="+mn-cs"/>
              </a:rPr>
              <a:t> that you’re based in Boston, is that right? </a:t>
            </a:r>
            <a:r>
              <a:rPr lang="en-US" sz="1200" kern="1200" dirty="0" err="1" smtClean="0">
                <a:solidFill>
                  <a:schemeClr val="tx1"/>
                </a:solidFill>
                <a:latin typeface="+mn-lt"/>
                <a:ea typeface="+mn-ea"/>
                <a:cs typeface="+mn-cs"/>
              </a:rPr>
              <a:t>Xamarin</a:t>
            </a:r>
            <a:r>
              <a:rPr lang="en-US" sz="1200" kern="1200" dirty="0" smtClean="0">
                <a:solidFill>
                  <a:schemeClr val="tx1"/>
                </a:solidFill>
                <a:latin typeface="+mn-lt"/>
                <a:ea typeface="+mn-ea"/>
                <a:cs typeface="+mn-cs"/>
              </a:rPr>
              <a:t> is based in San Francisco and we really like the weather here. &lt;insert appropriate conversation to build a connection&gt;  Customer, who else will be joining the call from your side? Are we waiting for anyone else to join from your side?    Why don’t we start with a quick round of introductions?  Customer, do you want to start on your side, give everybody a moment to introduce themselves, and maybe give a brief background and cover their particular goals for this call with </a:t>
            </a:r>
            <a:r>
              <a:rPr lang="en-US" sz="1200" kern="1200" dirty="0" err="1" smtClean="0">
                <a:solidFill>
                  <a:schemeClr val="tx1"/>
                </a:solidFill>
                <a:latin typeface="+mn-lt"/>
                <a:ea typeface="+mn-ea"/>
                <a:cs typeface="+mn-cs"/>
              </a:rPr>
              <a:t>Xamarin</a:t>
            </a:r>
            <a:r>
              <a:rPr lang="en-US" sz="1200" kern="1200" dirty="0" smtClean="0">
                <a:solidFill>
                  <a:schemeClr val="tx1"/>
                </a:solidFill>
                <a:latin typeface="+mn-lt"/>
                <a:ea typeface="+mn-ea"/>
                <a:cs typeface="+mn-cs"/>
              </a:rPr>
              <a:t>.    [Customer is making introductions.]</a:t>
            </a:r>
          </a:p>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a:t>
            </a:fld>
            <a:endParaRPr lang="en-US"/>
          </a:p>
        </p:txBody>
      </p:sp>
    </p:spTree>
    <p:extLst>
      <p:ext uri="{BB962C8B-B14F-4D97-AF65-F5344CB8AC3E}">
        <p14:creationId xmlns:p14="http://schemas.microsoft.com/office/powerpoint/2010/main" val="3740920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These are the 5 top challenges when it comes to mobile quality.  Device fragmentation and app complexity make it hard to build apps that work well on a wide variety of devices.  The lifecycle for mobile is much faster than traditional desktop development.  Users use mobile apps differently, in short sessions, putting pressure on performance, and they have high expectations for great experiences and are vocal when they are not met.  </a:t>
            </a:r>
          </a:p>
        </p:txBody>
      </p:sp>
      <p:sp>
        <p:nvSpPr>
          <p:cNvPr id="4" name="Slide Number Placeholder 3"/>
          <p:cNvSpPr>
            <a:spLocks noGrp="1"/>
          </p:cNvSpPr>
          <p:nvPr>
            <p:ph type="sldNum" sz="quarter" idx="10"/>
          </p:nvPr>
        </p:nvSpPr>
        <p:spPr/>
        <p:txBody>
          <a:bodyPr/>
          <a:lstStyle/>
          <a:p>
            <a:fld id="{ABBD7D81-D864-B349-9FB4-613ED1F9D755}" type="slidenum">
              <a:rPr lang="en-US" smtClean="0"/>
              <a:t>4</a:t>
            </a:fld>
            <a:endParaRPr lang="en-US"/>
          </a:p>
        </p:txBody>
      </p:sp>
    </p:spTree>
    <p:extLst>
      <p:ext uri="{BB962C8B-B14F-4D97-AF65-F5344CB8AC3E}">
        <p14:creationId xmlns:p14="http://schemas.microsoft.com/office/powerpoint/2010/main" val="1983058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none" strike="noStrike" kern="1200" dirty="0" smtClean="0">
                <a:solidFill>
                  <a:schemeClr val="tx1"/>
                </a:solidFill>
                <a:effectLst/>
                <a:latin typeface="+mn-lt"/>
                <a:ea typeface="+mn-ea"/>
                <a:cs typeface="+mn-cs"/>
              </a:rPr>
              <a:t>This data illustrates exactly how challenging the device fragmentation problem is—with testing on 134 devices required to get 75% market coverage in the U.S.   Many companies today still test on only a handful of devices,</a:t>
            </a:r>
            <a:r>
              <a:rPr lang="en-US" sz="1200" u="none" strike="noStrike" kern="1200" baseline="0" dirty="0" smtClean="0">
                <a:solidFill>
                  <a:schemeClr val="tx1"/>
                </a:solidFill>
                <a:effectLst/>
                <a:latin typeface="+mn-lt"/>
                <a:ea typeface="+mn-ea"/>
                <a:cs typeface="+mn-cs"/>
              </a:rPr>
              <a:t> or invest millions in testing labs that have to keep up with a constantly changing device landscape.</a:t>
            </a:r>
            <a:r>
              <a:rPr lang="en-US" sz="1200" u="none" strike="noStrike" kern="1200" dirty="0" smtClean="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a:t>
            </a:fld>
            <a:endParaRPr lang="en-US"/>
          </a:p>
        </p:txBody>
      </p:sp>
    </p:spTree>
    <p:extLst>
      <p:ext uri="{BB962C8B-B14F-4D97-AF65-F5344CB8AC3E}">
        <p14:creationId xmlns:p14="http://schemas.microsoft.com/office/powerpoint/2010/main" val="1983058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make that chart more real</a:t>
            </a:r>
            <a:r>
              <a:rPr lang="en-US" sz="1200" kern="1200" baseline="0" dirty="0" smtClean="0">
                <a:solidFill>
                  <a:schemeClr val="tx1"/>
                </a:solidFill>
                <a:effectLst/>
                <a:latin typeface="+mn-lt"/>
                <a:ea typeface="+mn-ea"/>
                <a:cs typeface="+mn-cs"/>
              </a:rPr>
              <a:t> and tangible, </a:t>
            </a:r>
            <a:r>
              <a:rPr lang="en-US" sz="1200" kern="1200" dirty="0" smtClean="0">
                <a:solidFill>
                  <a:schemeClr val="tx1"/>
                </a:solidFill>
                <a:effectLst/>
                <a:latin typeface="+mn-lt"/>
                <a:ea typeface="+mn-ea"/>
                <a:cs typeface="+mn-cs"/>
              </a:rPr>
              <a:t>this slide here represents just a subset of the Samsung Android screen-sizes and resolutions that a developer for Android needs to support today. There are actually more, we couldn’t fit them all on the slide.</a:t>
            </a:r>
            <a:r>
              <a:rPr lang="en-US" sz="1200" kern="1200" baseline="0" dirty="0" smtClean="0">
                <a:solidFill>
                  <a:schemeClr val="tx1"/>
                </a:solidFill>
                <a:effectLst/>
                <a:latin typeface="+mn-lt"/>
                <a:ea typeface="+mn-ea"/>
                <a:cs typeface="+mn-cs"/>
              </a:rPr>
              <a:t>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Between different device operating systems, form factors, screen sizes, resolutions, chip sets, and manufacturer modifications,  it is difficult to know that your app works well on all devices </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a:t>
            </a:fld>
            <a:endParaRPr lang="en-US"/>
          </a:p>
        </p:txBody>
      </p:sp>
    </p:spTree>
    <p:extLst>
      <p:ext uri="{BB962C8B-B14F-4D97-AF65-F5344CB8AC3E}">
        <p14:creationId xmlns:p14="http://schemas.microsoft.com/office/powerpoint/2010/main" val="936547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there’s a fragmented device landscape, yet users expect apps to work perfectly on the device of their choice.  They also expect great mobile features.  There is quite a bit of complexity in delivering a great app.  </a:t>
            </a:r>
          </a:p>
          <a:p>
            <a:endParaRPr lang="en-US" baseline="0" dirty="0" smtClean="0"/>
          </a:p>
          <a:p>
            <a:r>
              <a:rPr lang="en-US" baseline="0" dirty="0" smtClean="0"/>
              <a:t>There are thousands </a:t>
            </a:r>
            <a:r>
              <a:rPr lang="en-US" baseline="0" dirty="0" err="1" smtClean="0"/>
              <a:t>iOS</a:t>
            </a:r>
            <a:r>
              <a:rPr lang="en-US" baseline="0" dirty="0" smtClean="0"/>
              <a:t> and Android APIs.  Apple and Google just recently had their user conferences here in San Francisco, and each announced over 5,000 APIs in their upcoming device operating system releases alone.  In addition, manufacturers such as Samsung and Amazon each add their own device-specific APIs, adding further complexity.</a:t>
            </a:r>
          </a:p>
          <a:p>
            <a:endParaRPr lang="en-US" baseline="0" dirty="0" smtClean="0"/>
          </a:p>
          <a:p>
            <a:r>
              <a:rPr lang="en-US" baseline="0" dirty="0" smtClean="0"/>
              <a:t>The average app consumes about 5 public web APIs – such as social login and sharing, news feeds, photo sharing, and cloud storage are just a few examples.  </a:t>
            </a:r>
          </a:p>
          <a:p>
            <a:endParaRPr lang="en-US" baseline="0" dirty="0" smtClean="0"/>
          </a:p>
          <a:p>
            <a:r>
              <a:rPr lang="en-US" baseline="0" dirty="0" smtClean="0"/>
              <a:t>Most apps have some sort of connections to business systems.  Internal apps deliver company data, and consumer apps often surface account and product information. </a:t>
            </a:r>
          </a:p>
          <a:p>
            <a:endParaRPr lang="en-US" baseline="0" dirty="0" smtClean="0"/>
          </a:p>
          <a:p>
            <a:r>
              <a:rPr lang="en-US" baseline="0" dirty="0" smtClean="0"/>
              <a:t>There are several 3</a:t>
            </a:r>
            <a:r>
              <a:rPr lang="en-US" baseline="30000" dirty="0" smtClean="0"/>
              <a:t>rd</a:t>
            </a:r>
            <a:r>
              <a:rPr lang="en-US" baseline="0" dirty="0" smtClean="0"/>
              <a:t> party libraries consumed in most mobile apps – from bar code scanning, to charting, to encryption libraries, to authentication, to messaging protocols and more.</a:t>
            </a:r>
          </a:p>
          <a:p>
            <a:endParaRPr lang="en-US" baseline="0" dirty="0" smtClean="0"/>
          </a:p>
          <a:p>
            <a:r>
              <a:rPr lang="en-US" baseline="0" dirty="0" smtClean="0"/>
              <a:t>All of these great mobile features need to be delivered on these tiny computers in our pockets with limited memory and CPU resources, and subject to network latency, spikes and disconnects.  </a:t>
            </a:r>
          </a:p>
          <a:p>
            <a:endParaRPr lang="en-US" baseline="0" dirty="0" smtClean="0"/>
          </a:p>
          <a:p>
            <a:r>
              <a:rPr lang="en-US" baseline="0" dirty="0" smtClean="0"/>
              <a:t>Pulling off a great app on a single device is difficult – pulling it off on hundreds of devices is exponentially more difficult.</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7</a:t>
            </a:fld>
            <a:endParaRPr lang="en-US"/>
          </a:p>
        </p:txBody>
      </p:sp>
    </p:spTree>
    <p:extLst>
      <p:ext uri="{BB962C8B-B14F-4D97-AF65-F5344CB8AC3E}">
        <p14:creationId xmlns:p14="http://schemas.microsoft.com/office/powerpoint/2010/main" val="2848369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Because the mobile landscape is rapidly changing, the mobile lifecycle is much faster than traditional desktop app development.  Users expect new features and continuous improvements in mobile apps.  As a result, several companies are moving to very fast release cycles for mobile, sometimes as short as 2 weeks.  </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BBD7D81-D864-B349-9FB4-613ED1F9D755}" type="slidenum">
              <a:rPr lang="en-US" smtClean="0"/>
              <a:t>8</a:t>
            </a:fld>
            <a:endParaRPr lang="en-US"/>
          </a:p>
        </p:txBody>
      </p:sp>
    </p:spTree>
    <p:extLst>
      <p:ext uri="{BB962C8B-B14F-4D97-AF65-F5344CB8AC3E}">
        <p14:creationId xmlns:p14="http://schemas.microsoft.com/office/powerpoint/2010/main" val="1983058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look at the</a:t>
            </a:r>
            <a:r>
              <a:rPr lang="en-US" baseline="0" dirty="0" smtClean="0"/>
              <a:t> mobile testing options available today, most of them have significant flaws.  Manual testing and beta testing are highly realistic, but they don’t scale at all.  It is difficult to do this kind of labor-intensive testing across hundreds of devices, and do it for every release.  Unit testing is very fast, but does not provide complete test coverage of the entire mobile end user experience.  </a:t>
            </a:r>
            <a:endParaRPr lang="en-US" dirty="0" smtClean="0"/>
          </a:p>
          <a:p>
            <a:endParaRPr lang="en-US" dirty="0" smtClean="0"/>
          </a:p>
          <a:p>
            <a:r>
              <a:rPr lang="en-US" dirty="0" smtClean="0"/>
              <a:t>What you really need is Automated UI Testing that basically replicates the motions of a human manual tester, in order to have rapid iterations but also to have a high test-realism. You also need to be able to do this on hundreds of real devices, in real time, to ensure</a:t>
            </a:r>
            <a:r>
              <a:rPr lang="en-US" baseline="0" dirty="0" smtClean="0"/>
              <a:t> fast time-to-market</a:t>
            </a:r>
            <a:endParaRPr lang="en-US" dirty="0" smtClean="0"/>
          </a:p>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9</a:t>
            </a:fld>
            <a:endParaRPr lang="en-US"/>
          </a:p>
        </p:txBody>
      </p:sp>
    </p:spTree>
    <p:extLst>
      <p:ext uri="{BB962C8B-B14F-4D97-AF65-F5344CB8AC3E}">
        <p14:creationId xmlns:p14="http://schemas.microsoft.com/office/powerpoint/2010/main" val="3500235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963"/>
            <a:ext cx="9198376" cy="5187163"/>
          </a:xfrm>
          <a:prstGeom prst="rect">
            <a:avLst/>
          </a:prstGeom>
        </p:spPr>
      </p:pic>
      <p:sp>
        <p:nvSpPr>
          <p:cNvPr id="3" name="Subtitle 2"/>
          <p:cNvSpPr>
            <a:spLocks noGrp="1"/>
          </p:cNvSpPr>
          <p:nvPr>
            <p:ph type="subTitle" idx="1" hasCustomPrompt="1"/>
          </p:nvPr>
        </p:nvSpPr>
        <p:spPr>
          <a:xfrm>
            <a:off x="3382039" y="2955579"/>
            <a:ext cx="5234601" cy="1314450"/>
          </a:xfrm>
        </p:spPr>
        <p:txBody>
          <a:bodyPr>
            <a:normAutofit/>
          </a:bodyPr>
          <a:lstStyle>
            <a:lvl1pPr marL="0" indent="0" algn="l">
              <a:buNone/>
              <a:defRPr sz="2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pic>
        <p:nvPicPr>
          <p:cNvPr id="13" name="Picture 12" descr="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60198" y="1993250"/>
            <a:ext cx="4760299" cy="1100002"/>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2305744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t>11/19/2014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pic>
        <p:nvPicPr>
          <p:cNvPr id="10" name="Picture 9" descr="evlove b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56" y="-1"/>
            <a:ext cx="9200575" cy="5188403"/>
          </a:xfrm>
          <a:prstGeom prst="rect">
            <a:avLst/>
          </a:prstGeom>
        </p:spPr>
      </p:pic>
      <p:sp>
        <p:nvSpPr>
          <p:cNvPr id="11" name="Subtitle 2"/>
          <p:cNvSpPr>
            <a:spLocks noGrp="1"/>
          </p:cNvSpPr>
          <p:nvPr>
            <p:ph type="subTitle" idx="1" hasCustomPrompt="1"/>
          </p:nvPr>
        </p:nvSpPr>
        <p:spPr>
          <a:xfrm>
            <a:off x="457199" y="1553041"/>
            <a:ext cx="8459657" cy="1993618"/>
          </a:xfrm>
        </p:spPr>
        <p:txBody>
          <a:bodyPr>
            <a:noAutofit/>
          </a:bodyPr>
          <a:lstStyle>
            <a:lvl1pPr marL="0" indent="0" algn="l">
              <a:buNone/>
              <a:defRPr sz="6000" b="0" i="0">
                <a:solidFill>
                  <a:srgbClr val="BFBFBF"/>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3615983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C2560D-EC28-3B41-86E8-18F1CE0113B4}" type="datetimeFigureOut">
              <a:rPr lang="en-US" smtClean="0"/>
              <a:t>11/19/2014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pic>
        <p:nvPicPr>
          <p:cNvPr id="7" name="Picture 6"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10" name="Straight Connector 9"/>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Calibri"/>
                <a:cs typeface="Calibri"/>
              </a:defRPr>
            </a:lvl1pPr>
          </a:lstStyle>
          <a:p>
            <a:r>
              <a:rPr lang="en-US" dirty="0" smtClean="0"/>
              <a:t>Click to edit Master title style</a:t>
            </a:r>
            <a:endParaRPr lang="en-US" dirty="0"/>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0"/>
            <a:ext cx="8229600" cy="3299039"/>
          </a:xfrm>
        </p:spPr>
        <p:txBody>
          <a:bodyPr numCol="1" spcCol="0"/>
          <a:lstStyle>
            <a:lvl1pPr marL="0" indent="0">
              <a:lnSpc>
                <a:spcPct val="110000"/>
              </a:lnSpc>
              <a:buSzPct val="138000"/>
              <a:buFontTx/>
              <a:buNone/>
              <a:defRPr sz="2400" b="0" i="0">
                <a:solidFill>
                  <a:srgbClr val="B7B7B7"/>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723317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C2560D-EC28-3B41-86E8-18F1CE0113B4}" type="datetimeFigureOut">
              <a:rPr lang="en-US" smtClean="0"/>
              <a:t>11/19/2014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pic>
        <p:nvPicPr>
          <p:cNvPr id="7" name="Picture 6"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mn-lt"/>
                <a:cs typeface="Helvetica Light"/>
              </a:defRPr>
            </a:lvl1pPr>
          </a:lstStyle>
          <a:p>
            <a:r>
              <a:rPr lang="en-US" dirty="0" smtClean="0"/>
              <a:t>Click to edit Master title style</a:t>
            </a:r>
            <a:endParaRPr lang="en-US" dirty="0"/>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0"/>
            <a:ext cx="8229600" cy="3299039"/>
          </a:xfrm>
        </p:spPr>
        <p:txBody>
          <a:bodyPr numCol="1" spcCol="0"/>
          <a:lstStyle>
            <a:lvl1pPr marL="0" indent="0">
              <a:lnSpc>
                <a:spcPct val="110000"/>
              </a:lnSpc>
              <a:buSzPct val="138000"/>
              <a:buFontTx/>
              <a:buNone/>
              <a:defRPr sz="2400" b="0" i="0">
                <a:solidFill>
                  <a:srgbClr val="B7B7B7"/>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265009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41" name="Straight Connector 40"/>
          <p:cNvCxnSpPr/>
          <p:nvPr userDrawn="1"/>
        </p:nvCxnSpPr>
        <p:spPr>
          <a:xfrm>
            <a:off x="1463636"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349809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90546"/>
            <a:ext cx="9158217" cy="4465654"/>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4" name="Picture 13"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0372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7" y="-57150"/>
            <a:ext cx="9158217" cy="53286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4" name="Picture 13"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2401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0937"/>
            <a:ext cx="9158217" cy="5328616"/>
          </a:xfrm>
          <a:prstGeom prst="rect">
            <a:avLst/>
          </a:prstGeom>
        </p:spPr>
      </p:pic>
      <p:sp>
        <p:nvSpPr>
          <p:cNvPr id="10" name="Title 1"/>
          <p:cNvSpPr>
            <a:spLocks noGrp="1"/>
          </p:cNvSpPr>
          <p:nvPr>
            <p:ph type="title"/>
          </p:nvPr>
        </p:nvSpPr>
        <p:spPr>
          <a:xfrm>
            <a:off x="457200" y="226243"/>
            <a:ext cx="8229600" cy="395264"/>
          </a:xfrm>
        </p:spPr>
        <p:txBody>
          <a:bodyPr>
            <a:noAutofit/>
          </a:bodyPr>
          <a:lstStyle>
            <a:lvl1pPr algn="l">
              <a:defRPr sz="2400" b="0" i="0">
                <a:solidFill>
                  <a:srgbClr val="FFFFFF"/>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20" name="Straight Connector 19"/>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543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Content with Caption">
    <p:spTree>
      <p:nvGrpSpPr>
        <p:cNvPr id="1" name=""/>
        <p:cNvGrpSpPr/>
        <p:nvPr/>
      </p:nvGrpSpPr>
      <p:grpSpPr>
        <a:xfrm>
          <a:off x="0" y="0"/>
          <a:ext cx="0" cy="0"/>
          <a:chOff x="0" y="0"/>
          <a:chExt cx="0" cy="0"/>
        </a:xfrm>
      </p:grpSpPr>
      <p:pic>
        <p:nvPicPr>
          <p:cNvPr id="11" name="Picture 10" descr="bg-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98376" cy="5187163"/>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pic>
        <p:nvPicPr>
          <p:cNvPr id="14" name="Picture 13"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75921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41" name="Straight Connector 40"/>
          <p:cNvCxnSpPr/>
          <p:nvPr userDrawn="1"/>
        </p:nvCxnSpPr>
        <p:spPr>
          <a:xfrm>
            <a:off x="15197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89743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Content footer logo ">
    <p:spTree>
      <p:nvGrpSpPr>
        <p:cNvPr id="1" name=""/>
        <p:cNvGrpSpPr/>
        <p:nvPr/>
      </p:nvGrpSpPr>
      <p:grpSpPr>
        <a:xfrm>
          <a:off x="0" y="0"/>
          <a:ext cx="0" cy="0"/>
          <a:chOff x="0" y="0"/>
          <a:chExt cx="0" cy="0"/>
        </a:xfrm>
      </p:grpSpPr>
      <p:sp>
        <p:nvSpPr>
          <p:cNvPr id="2"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914400" y="1192093"/>
            <a:ext cx="8229600" cy="3299039"/>
          </a:xfrm>
        </p:spPr>
        <p:txBody>
          <a:bodyPr numCol="1" spcCol="0"/>
          <a:lstStyle>
            <a:lvl1pPr marL="285750" indent="-285750">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9" name="Straight Connector 8"/>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8" name="Picture 7" descr="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7" name="TextBox 6"/>
          <p:cNvSpPr txBox="1"/>
          <p:nvPr userDrawn="1"/>
        </p:nvSpPr>
        <p:spPr>
          <a:xfrm>
            <a:off x="50800" y="19685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20382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7" y="-6350"/>
            <a:ext cx="9158217" cy="52143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29844040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26231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Calibri"/>
                <a:cs typeface="Calibri"/>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10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369710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0"/>
            <a:ext cx="8229600" cy="3299039"/>
          </a:xfrm>
        </p:spPr>
        <p:txBody>
          <a:bodyPr numCol="1" spcCol="0">
            <a:normAutofit/>
          </a:bodyPr>
          <a:lstStyle>
            <a:lvl1pPr marL="342900" indent="-342900">
              <a:lnSpc>
                <a:spcPct val="110000"/>
              </a:lnSpc>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644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07466" y="1004240"/>
            <a:ext cx="3979333" cy="3299039"/>
          </a:xfrm>
        </p:spPr>
        <p:txBody>
          <a:bodyPr numCol="1" spcCol="0">
            <a:normAutofit/>
          </a:bodyPr>
          <a:lstStyle>
            <a:lvl1pPr marL="0" indent="0">
              <a:lnSpc>
                <a:spcPct val="110000"/>
              </a:lnSpc>
              <a:buSzPct val="110000"/>
              <a:buFontTx/>
              <a:buNone/>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3"/>
            <a:ext cx="184666" cy="369332"/>
          </a:xfrm>
          <a:prstGeom prst="rect">
            <a:avLst/>
          </a:prstGeom>
          <a:noFill/>
        </p:spPr>
        <p:txBody>
          <a:bodyPr wrap="none" rtlCol="0">
            <a:spAutoFit/>
          </a:bodyPr>
          <a:lstStyle/>
          <a:p>
            <a:endParaRPr lang="en-US" dirty="0"/>
          </a:p>
        </p:txBody>
      </p:sp>
      <p:sp>
        <p:nvSpPr>
          <p:cNvPr id="14"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68372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0"/>
            <a:ext cx="8229600" cy="3299039"/>
          </a:xfrm>
        </p:spPr>
        <p:txBody>
          <a:bodyPr numCol="1" spcCol="0">
            <a:normAutofit/>
          </a:bodyPr>
          <a:lstStyle>
            <a:lvl1pPr marL="342900" indent="-342900">
              <a:lnSpc>
                <a:spcPct val="110000"/>
              </a:lnSpc>
              <a:buSzPct val="110000"/>
              <a:buFontTx/>
              <a:buBlip>
                <a:blip r:embed="rId2"/>
              </a:buBlip>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151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07466" y="1004240"/>
            <a:ext cx="3979333" cy="3299039"/>
          </a:xfrm>
        </p:spPr>
        <p:txBody>
          <a:bodyPr numCol="1" spcCol="0">
            <a:normAutofit/>
          </a:bodyPr>
          <a:lstStyle>
            <a:lvl1pPr marL="0" indent="0">
              <a:lnSpc>
                <a:spcPct val="110000"/>
              </a:lnSpc>
              <a:buSzPct val="110000"/>
              <a:buFontTx/>
              <a:buNone/>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3"/>
            <a:ext cx="184666" cy="369332"/>
          </a:xfrm>
          <a:prstGeom prst="rect">
            <a:avLst/>
          </a:prstGeom>
          <a:noFill/>
        </p:spPr>
        <p:txBody>
          <a:bodyPr wrap="none" rtlCol="0">
            <a:spAutoFit/>
          </a:bodyPr>
          <a:lstStyle/>
          <a:p>
            <a:endParaRPr lang="en-US" dirty="0"/>
          </a:p>
        </p:txBody>
      </p:sp>
      <p:sp>
        <p:nvSpPr>
          <p:cNvPr id="14"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mn-lt"/>
                <a:cs typeface="Calibri Light"/>
              </a:defRPr>
            </a:lvl1pPr>
          </a:lstStyle>
          <a:p>
            <a:r>
              <a:rPr lang="en-US" dirty="0" smtClean="0"/>
              <a:t>Click to edit Master title style</a:t>
            </a:r>
            <a:endParaRPr lang="en-US" dirty="0"/>
          </a:p>
        </p:txBody>
      </p:sp>
      <p:cxnSp>
        <p:nvCxnSpPr>
          <p:cNvPr id="15" name="Straight Connector 14"/>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7533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0"/>
            <a:ext cx="8229600" cy="3299039"/>
          </a:xfrm>
        </p:spPr>
        <p:txBody>
          <a:bodyPr numCol="1" spcCol="0">
            <a:normAutofit/>
          </a:bodyPr>
          <a:lstStyle>
            <a:lvl1pPr marL="342900" indent="-342900">
              <a:lnSpc>
                <a:spcPct val="110000"/>
              </a:lnSpc>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Calibri"/>
                <a:cs typeface="Calibri"/>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31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le &amp; Bullets Light blue ">
    <p:spTree>
      <p:nvGrpSpPr>
        <p:cNvPr id="1" name=""/>
        <p:cNvGrpSpPr/>
        <p:nvPr/>
      </p:nvGrpSpPr>
      <p:grpSpPr>
        <a:xfrm>
          <a:off x="0" y="0"/>
          <a:ext cx="0" cy="0"/>
          <a:chOff x="0" y="0"/>
          <a:chExt cx="0" cy="0"/>
        </a:xfrm>
      </p:grpSpPr>
      <p:sp>
        <p:nvSpPr>
          <p:cNvPr id="36" name="Shape 36"/>
          <p:cNvSpPr>
            <a:spLocks noGrp="1"/>
          </p:cNvSpPr>
          <p:nvPr>
            <p:ph type="title"/>
          </p:nvPr>
        </p:nvSpPr>
        <p:spPr>
          <a:xfrm>
            <a:off x="338138" y="42862"/>
            <a:ext cx="7877175" cy="857250"/>
          </a:xfrm>
          <a:prstGeom prst="rect">
            <a:avLst/>
          </a:prstGeom>
        </p:spPr>
        <p:txBody>
          <a:bodyPr/>
          <a:lstStyle>
            <a:lvl1pPr>
              <a:defRPr sz="3000">
                <a:latin typeface="+mn-lt"/>
                <a:ea typeface="+mn-ea"/>
                <a:cs typeface="+mn-cs"/>
                <a:sym typeface="Segoe UI"/>
              </a:defRPr>
            </a:lvl1pPr>
          </a:lstStyle>
          <a:p>
            <a:pPr lvl="0">
              <a:defRPr sz="1800">
                <a:solidFill>
                  <a:srgbClr val="000000"/>
                </a:solidFill>
              </a:defRPr>
            </a:pPr>
            <a:r>
              <a:rPr sz="3000">
                <a:solidFill>
                  <a:srgbClr val="FFFFFF"/>
                </a:solidFill>
              </a:rPr>
              <a:t>Title Text</a:t>
            </a:r>
          </a:p>
        </p:txBody>
      </p:sp>
      <p:sp>
        <p:nvSpPr>
          <p:cNvPr id="37" name="Shape 37"/>
          <p:cNvSpPr>
            <a:spLocks noGrp="1"/>
          </p:cNvSpPr>
          <p:nvPr>
            <p:ph type="body" idx="1"/>
          </p:nvPr>
        </p:nvSpPr>
        <p:spPr>
          <a:xfrm>
            <a:off x="328613" y="1533525"/>
            <a:ext cx="4046972" cy="3486150"/>
          </a:xfrm>
          <a:prstGeom prst="rect">
            <a:avLst/>
          </a:prstGeom>
        </p:spPr>
        <p:txBody>
          <a:bodyPr/>
          <a:lstStyle>
            <a:lvl1pPr marL="142875" indent="-138113">
              <a:buSzPct val="33000"/>
              <a:buChar char="■"/>
              <a:defRPr sz="1700"/>
            </a:lvl1pPr>
            <a:lvl2pPr marL="393822" indent="-155697">
              <a:spcBef>
                <a:spcPts val="1013"/>
              </a:spcBef>
              <a:buSzPct val="100000"/>
              <a:buChar char="-"/>
              <a:defRPr sz="1700"/>
            </a:lvl2pPr>
            <a:lvl3pPr marL="631947" indent="-155697">
              <a:spcBef>
                <a:spcPts val="1050"/>
              </a:spcBef>
              <a:buSzPct val="75000"/>
              <a:buChar char="•"/>
              <a:defRPr sz="1700"/>
            </a:lvl3pPr>
            <a:lvl4pPr marL="851755" indent="-137380">
              <a:spcBef>
                <a:spcPts val="750"/>
              </a:spcBef>
              <a:buSzPct val="75000"/>
              <a:buChar char="•"/>
              <a:defRPr sz="1700"/>
            </a:lvl4pPr>
            <a:lvl5pPr marL="1062404" indent="-109904">
              <a:spcBef>
                <a:spcPts val="450"/>
              </a:spcBef>
              <a:buSzPct val="75000"/>
              <a:buChar char="•"/>
              <a:defRPr sz="1700"/>
            </a:lvl5pPr>
          </a:lstStyle>
          <a:p>
            <a:pPr lvl="0">
              <a:defRPr sz="1800">
                <a:solidFill>
                  <a:srgbClr val="000000"/>
                </a:solidFill>
              </a:defRPr>
            </a:pPr>
            <a:r>
              <a:rPr sz="1700">
                <a:solidFill>
                  <a:srgbClr val="FFFFFF"/>
                </a:solidFill>
              </a:rPr>
              <a:t>Body Level One</a:t>
            </a:r>
          </a:p>
          <a:p>
            <a:pPr lvl="1">
              <a:defRPr sz="1800">
                <a:solidFill>
                  <a:srgbClr val="000000"/>
                </a:solidFill>
              </a:defRPr>
            </a:pPr>
            <a:r>
              <a:rPr sz="1700">
                <a:solidFill>
                  <a:srgbClr val="FFFFFF"/>
                </a:solidFill>
              </a:rPr>
              <a:t>Body Level Two</a:t>
            </a:r>
          </a:p>
          <a:p>
            <a:pPr lvl="2">
              <a:defRPr sz="1800">
                <a:solidFill>
                  <a:srgbClr val="000000"/>
                </a:solidFill>
              </a:defRPr>
            </a:pPr>
            <a:r>
              <a:rPr sz="1700">
                <a:solidFill>
                  <a:srgbClr val="FFFFFF"/>
                </a:solidFill>
              </a:rPr>
              <a:t>Body Level Three</a:t>
            </a:r>
          </a:p>
          <a:p>
            <a:pPr lvl="3">
              <a:defRPr sz="1800">
                <a:solidFill>
                  <a:srgbClr val="000000"/>
                </a:solidFill>
              </a:defRPr>
            </a:pPr>
            <a:r>
              <a:rPr sz="1700">
                <a:solidFill>
                  <a:srgbClr val="FFFFFF"/>
                </a:solidFill>
              </a:rPr>
              <a:t>Body Level Four</a:t>
            </a:r>
          </a:p>
          <a:p>
            <a:pPr lvl="4">
              <a:defRPr sz="1800">
                <a:solidFill>
                  <a:srgbClr val="000000"/>
                </a:solidFill>
              </a:defRPr>
            </a:pPr>
            <a:r>
              <a:rPr sz="1700">
                <a:solidFill>
                  <a:srgbClr val="FFFFFF"/>
                </a:solidFill>
              </a:rPr>
              <a:t>Body Level Five</a:t>
            </a:r>
          </a:p>
        </p:txBody>
      </p:sp>
      <p:pic>
        <p:nvPicPr>
          <p:cNvPr id="38" name="XE14-hrz-logo-white-cmyk.png"/>
          <p:cNvPicPr/>
          <p:nvPr/>
        </p:nvPicPr>
        <p:blipFill>
          <a:blip r:embed="rId2">
            <a:extLst/>
          </a:blip>
          <a:stretch>
            <a:fillRect/>
          </a:stretch>
        </p:blipFill>
        <p:spPr>
          <a:xfrm>
            <a:off x="6716022" y="4610100"/>
            <a:ext cx="2065131" cy="190500"/>
          </a:xfrm>
          <a:prstGeom prst="rect">
            <a:avLst/>
          </a:prstGeom>
          <a:ln w="12700">
            <a:miter lim="400000"/>
          </a:ln>
        </p:spPr>
      </p:pic>
      <p:pic>
        <p:nvPicPr>
          <p:cNvPr id="6" name="Picture 5" descr="Bluetube_logo_white_transparen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334" y="4128761"/>
            <a:ext cx="1243751" cy="288135"/>
          </a:xfrm>
          <a:prstGeom prst="rect">
            <a:avLst/>
          </a:prstGeom>
        </p:spPr>
      </p:pic>
    </p:spTree>
    <p:extLst>
      <p:ext uri="{BB962C8B-B14F-4D97-AF65-F5344CB8AC3E}">
        <p14:creationId xmlns:p14="http://schemas.microsoft.com/office/powerpoint/2010/main" val="4062740962"/>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Title &amp; Subtitle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 name="Shape 6"/>
          <p:cNvSpPr>
            <a:spLocks noGrp="1"/>
          </p:cNvSpPr>
          <p:nvPr>
            <p:ph type="title"/>
          </p:nvPr>
        </p:nvSpPr>
        <p:spPr>
          <a:xfrm>
            <a:off x="4216574" y="1178282"/>
            <a:ext cx="4578239" cy="2377362"/>
          </a:xfrm>
          <a:prstGeom prst="rect">
            <a:avLst/>
          </a:prstGeom>
        </p:spPr>
        <p:txBody>
          <a:bodyPr/>
          <a:lstStyle>
            <a:lvl1pPr algn="r">
              <a:lnSpc>
                <a:spcPct val="120000"/>
              </a:lnSpc>
              <a:defRPr sz="4100">
                <a:latin typeface="+mn-lt"/>
                <a:ea typeface="+mn-ea"/>
                <a:cs typeface="+mn-cs"/>
                <a:sym typeface="Segoe UI"/>
              </a:defRPr>
            </a:lvl1pPr>
          </a:lstStyle>
          <a:p>
            <a:pPr lvl="0">
              <a:defRPr sz="1800">
                <a:solidFill>
                  <a:srgbClr val="000000"/>
                </a:solidFill>
              </a:defRPr>
            </a:pPr>
            <a:r>
              <a:rPr sz="4100">
                <a:solidFill>
                  <a:srgbClr val="FFFFFF"/>
                </a:solidFill>
              </a:rPr>
              <a:t>Title Text</a:t>
            </a:r>
          </a:p>
        </p:txBody>
      </p:sp>
      <p:pic>
        <p:nvPicPr>
          <p:cNvPr id="7" name="logo-for-Photo-BKGD.png"/>
          <p:cNvPicPr/>
          <p:nvPr/>
        </p:nvPicPr>
        <p:blipFill>
          <a:blip r:embed="rId3">
            <a:extLst/>
          </a:blip>
          <a:stretch>
            <a:fillRect/>
          </a:stretch>
        </p:blipFill>
        <p:spPr>
          <a:xfrm>
            <a:off x="6706790" y="333375"/>
            <a:ext cx="2071688" cy="190500"/>
          </a:xfrm>
          <a:prstGeom prst="rect">
            <a:avLst/>
          </a:prstGeom>
          <a:ln w="12700">
            <a:miter lim="400000"/>
          </a:ln>
        </p:spPr>
      </p:pic>
      <p:pic>
        <p:nvPicPr>
          <p:cNvPr id="8" name="Picture 7" descr="img-5.png"/>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292889" y="3919310"/>
            <a:ext cx="1842106" cy="1381580"/>
          </a:xfrm>
          <a:prstGeom prst="rect">
            <a:avLst/>
          </a:prstGeom>
        </p:spPr>
      </p:pic>
    </p:spTree>
    <p:extLst>
      <p:ext uri="{BB962C8B-B14F-4D97-AF65-F5344CB8AC3E}">
        <p14:creationId xmlns:p14="http://schemas.microsoft.com/office/powerpoint/2010/main" val="51464489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se study2">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4799" y="-10293"/>
            <a:ext cx="9139201" cy="5153793"/>
          </a:xfrm>
          <a:prstGeom prst="rect">
            <a:avLst/>
          </a:prstGeom>
        </p:spPr>
      </p:pic>
      <p:sp>
        <p:nvSpPr>
          <p:cNvPr id="17" name="Title 1"/>
          <p:cNvSpPr>
            <a:spLocks noGrp="1"/>
          </p:cNvSpPr>
          <p:nvPr>
            <p:ph type="title"/>
          </p:nvPr>
        </p:nvSpPr>
        <p:spPr>
          <a:xfrm>
            <a:off x="457200" y="226243"/>
            <a:ext cx="8229600" cy="395264"/>
          </a:xfrm>
        </p:spPr>
        <p:txBody>
          <a:bodyPr>
            <a:noAutofit/>
          </a:bodyPr>
          <a:lstStyle>
            <a:lvl1pPr algn="l">
              <a:defRPr sz="2400" b="0" i="0">
                <a:solidFill>
                  <a:srgbClr val="3C90D1"/>
                </a:solidFill>
                <a:latin typeface="+mn-lt"/>
                <a:cs typeface="Calibri Light"/>
              </a:defRPr>
            </a:lvl1pPr>
          </a:lstStyle>
          <a:p>
            <a:r>
              <a:rPr lang="en-US" dirty="0" smtClean="0"/>
              <a:t>Click to edit Master title style</a:t>
            </a:r>
            <a:endParaRPr lang="en-US" dirty="0"/>
          </a:p>
        </p:txBody>
      </p:sp>
      <p:cxnSp>
        <p:nvCxnSpPr>
          <p:cNvPr id="16" name="Straight Connector 15"/>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452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12" name="Content Placeholder 2"/>
          <p:cNvSpPr>
            <a:spLocks noGrp="1"/>
          </p:cNvSpPr>
          <p:nvPr>
            <p:ph idx="1"/>
          </p:nvPr>
        </p:nvSpPr>
        <p:spPr>
          <a:xfrm>
            <a:off x="4368800" y="1004240"/>
            <a:ext cx="4318000" cy="3299039"/>
          </a:xfrm>
        </p:spPr>
        <p:txBody>
          <a:bodyPr numCol="1" spcCol="0">
            <a:normAutofit/>
          </a:bodyPr>
          <a:lstStyle>
            <a:lvl1pPr marL="285750" indent="-285750">
              <a:lnSpc>
                <a:spcPct val="110000"/>
              </a:lnSpc>
              <a:buSzPct val="110000"/>
              <a:buFont typeface="Arial"/>
              <a:buChar char="•"/>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8" name="Title 1"/>
          <p:cNvSpPr>
            <a:spLocks noGrp="1"/>
          </p:cNvSpPr>
          <p:nvPr>
            <p:ph type="title"/>
          </p:nvPr>
        </p:nvSpPr>
        <p:spPr>
          <a:xfrm>
            <a:off x="4368800" y="238943"/>
            <a:ext cx="43180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3070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700"/>
            <a:ext cx="9188450" cy="5181565"/>
          </a:xfrm>
          <a:prstGeom prst="rect">
            <a:avLst/>
          </a:prstGeom>
        </p:spPr>
      </p:pic>
      <p:sp>
        <p:nvSpPr>
          <p:cNvPr id="9" name="Subtitle 2"/>
          <p:cNvSpPr>
            <a:spLocks noGrp="1"/>
          </p:cNvSpPr>
          <p:nvPr>
            <p:ph type="subTitle" idx="1" hasCustomPrompt="1"/>
          </p:nvPr>
        </p:nvSpPr>
        <p:spPr>
          <a:xfrm>
            <a:off x="457199" y="1603841"/>
            <a:ext cx="8459657" cy="1993618"/>
          </a:xfrm>
        </p:spPr>
        <p:txBody>
          <a:bodyPr>
            <a:noAutofit/>
          </a:bodyPr>
          <a:lstStyle>
            <a:lvl1pPr marL="0" indent="0" algn="l">
              <a:buNone/>
              <a:defRPr sz="4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1122394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93"/>
            <a:ext cx="9139201" cy="5153793"/>
          </a:xfrm>
          <a:prstGeom prst="rect">
            <a:avLst/>
          </a:prstGeom>
        </p:spPr>
      </p:pic>
      <p:sp>
        <p:nvSpPr>
          <p:cNvPr id="11" name="Subtitle 2"/>
          <p:cNvSpPr>
            <a:spLocks noGrp="1"/>
          </p:cNvSpPr>
          <p:nvPr>
            <p:ph type="subTitle" idx="1" hasCustomPrompt="1"/>
          </p:nvPr>
        </p:nvSpPr>
        <p:spPr>
          <a:xfrm>
            <a:off x="457199" y="1553041"/>
            <a:ext cx="8459657" cy="1993618"/>
          </a:xfrm>
        </p:spPr>
        <p:txBody>
          <a:bodyPr>
            <a:noAutofit/>
          </a:bodyPr>
          <a:lstStyle>
            <a:lvl1pPr marL="0" indent="0" algn="l">
              <a:buNone/>
              <a:defRPr sz="4800" b="0" i="0">
                <a:solidFill>
                  <a:srgbClr val="6C6C6C"/>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1260594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1">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9201" cy="5153793"/>
          </a:xfrm>
          <a:prstGeom prst="rect">
            <a:avLst/>
          </a:prstGeom>
        </p:spPr>
      </p:pic>
      <p:sp>
        <p:nvSpPr>
          <p:cNvPr id="7" name="Content Placeholder 2"/>
          <p:cNvSpPr>
            <a:spLocks noGrp="1"/>
          </p:cNvSpPr>
          <p:nvPr>
            <p:ph idx="1" hasCustomPrompt="1"/>
          </p:nvPr>
        </p:nvSpPr>
        <p:spPr>
          <a:xfrm>
            <a:off x="457200" y="652952"/>
            <a:ext cx="4372764" cy="3299039"/>
          </a:xfrm>
        </p:spPr>
        <p:txBody>
          <a:bodyPr numCol="1" spcCol="0">
            <a:normAutofit/>
          </a:bodyPr>
          <a:lstStyle>
            <a:lvl1pPr marL="0" indent="0">
              <a:lnSpc>
                <a:spcPct val="110000"/>
              </a:lnSpc>
              <a:buSzPct val="138000"/>
              <a:buFontTx/>
              <a:buNone/>
              <a:defRPr sz="3200" b="0" i="0">
                <a:solidFill>
                  <a:srgbClr val="3C90D1"/>
                </a:solidFill>
                <a:latin typeface="Calibri"/>
                <a:cs typeface="Calibri"/>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0" name="Picture 9" descr="dark 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Picture 8" descr="bg3-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450" y="-12700"/>
            <a:ext cx="9188450" cy="5181565"/>
          </a:xfrm>
          <a:prstGeom prst="rect">
            <a:avLst/>
          </a:prstGeom>
        </p:spPr>
      </p:pic>
      <p:pic>
        <p:nvPicPr>
          <p:cNvPr id="6" name="Picture 5"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7" name="Straight Connector 6"/>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457200" y="652952"/>
            <a:ext cx="4393030" cy="3299039"/>
          </a:xfrm>
        </p:spPr>
        <p:txBody>
          <a:bodyPr numCol="1" spcCol="0">
            <a:normAutofit/>
          </a:bodyPr>
          <a:lstStyle>
            <a:lvl1pPr marL="0" indent="0">
              <a:lnSpc>
                <a:spcPct val="110000"/>
              </a:lnSpc>
              <a:buSzPct val="138000"/>
              <a:buFontTx/>
              <a:buNone/>
              <a:defRPr sz="3200" b="0" i="0">
                <a:solidFill>
                  <a:srgbClr val="F3F5FF"/>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spTree>
    <p:extLst>
      <p:ext uri="{BB962C8B-B14F-4D97-AF65-F5344CB8AC3E}">
        <p14:creationId xmlns:p14="http://schemas.microsoft.com/office/powerpoint/2010/main" val="1249224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218220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bg2.png"/>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1" y="0"/>
            <a:ext cx="9139031"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11/19/2014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78" r:id="rId3"/>
    <p:sldLayoutId id="2147493471" r:id="rId4"/>
    <p:sldLayoutId id="2147493458" r:id="rId5"/>
    <p:sldLayoutId id="2147493459" r:id="rId6"/>
    <p:sldLayoutId id="2147493461" r:id="rId7"/>
    <p:sldLayoutId id="2147493462" r:id="rId8"/>
    <p:sldLayoutId id="2147493463" r:id="rId9"/>
    <p:sldLayoutId id="2147493474" r:id="rId10"/>
    <p:sldLayoutId id="2147493464" r:id="rId11"/>
    <p:sldLayoutId id="2147493465" r:id="rId12"/>
    <p:sldLayoutId id="2147493475" r:id="rId13"/>
    <p:sldLayoutId id="2147493467" r:id="rId14"/>
    <p:sldLayoutId id="2147493468" r:id="rId15"/>
    <p:sldLayoutId id="2147493470" r:id="rId16"/>
    <p:sldLayoutId id="2147493477" r:id="rId17"/>
    <p:sldLayoutId id="2147493476" r:id="rId18"/>
    <p:sldLayoutId id="2147493469" r:id="rId19"/>
    <p:sldLayoutId id="2147493472" r:id="rId20"/>
    <p:sldLayoutId id="2147493473" r:id="rId21"/>
    <p:sldLayoutId id="2147493479" r:id="rId22"/>
    <p:sldLayoutId id="2147493480" r:id="rId23"/>
    <p:sldLayoutId id="2147493481" r:id="rId24"/>
    <p:sldLayoutId id="2147493482" r:id="rId25"/>
    <p:sldLayoutId id="2147493483" r:id="rId26"/>
    <p:sldLayoutId id="2147493484" r:id="rId27"/>
    <p:sldLayoutId id="2147493486" r:id="rId28"/>
    <p:sldLayoutId id="2147493487" r:id="rId2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0.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20.png"/><Relationship Id="rId4" Type="http://schemas.openxmlformats.org/officeDocument/2006/relationships/image" Target="../media/image34.pn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0.png"/><Relationship Id="rId3" Type="http://schemas.openxmlformats.org/officeDocument/2006/relationships/image" Target="../media/image10.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21.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9.jpg"/><Relationship Id="rId7" Type="http://schemas.openxmlformats.org/officeDocument/2006/relationships/image" Target="../media/image35.png"/><Relationship Id="rId12"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34.png"/><Relationship Id="rId11" Type="http://schemas.openxmlformats.org/officeDocument/2006/relationships/image" Target="../media/image39.png"/><Relationship Id="rId5" Type="http://schemas.microsoft.com/office/2007/relationships/hdphoto" Target="../media/hdphoto1.wdp"/><Relationship Id="rId10" Type="http://schemas.openxmlformats.org/officeDocument/2006/relationships/image" Target="../media/image38.png"/><Relationship Id="rId4" Type="http://schemas.openxmlformats.org/officeDocument/2006/relationships/image" Target="../media/image50.jpe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40.pn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hyperlink" Target="#slide=id.g1d4bb89f2_015"/><Relationship Id="rId2" Type="http://schemas.openxmlformats.org/officeDocument/2006/relationships/hyperlink" Target="#slide=id.g1ca25b36e_386"/><Relationship Id="rId1" Type="http://schemas.openxmlformats.org/officeDocument/2006/relationships/slideLayout" Target="../slideLayouts/slideLayout2.xml"/><Relationship Id="rId4" Type="http://schemas.openxmlformats.org/officeDocument/2006/relationships/hyperlink" Target="#slide=id.g1d2a64c1b_00"/></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3.em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A4D8"/>
        </a:solidFill>
        <a:effectLst/>
      </p:bgPr>
    </p:bg>
    <p:spTree>
      <p:nvGrpSpPr>
        <p:cNvPr id="1" name=""/>
        <p:cNvGrpSpPr/>
        <p:nvPr/>
      </p:nvGrpSpPr>
      <p:grpSpPr>
        <a:xfrm>
          <a:off x="0" y="0"/>
          <a:ext cx="0" cy="0"/>
          <a:chOff x="0" y="0"/>
          <a:chExt cx="0" cy="0"/>
        </a:xfrm>
      </p:grpSpPr>
      <p:sp>
        <p:nvSpPr>
          <p:cNvPr id="512" name="Shape 512"/>
          <p:cNvSpPr>
            <a:spLocks noGrp="1"/>
          </p:cNvSpPr>
          <p:nvPr>
            <p:ph type="title"/>
          </p:nvPr>
        </p:nvSpPr>
        <p:spPr>
          <a:prstGeom prst="rect">
            <a:avLst/>
          </a:prstGeom>
        </p:spPr>
        <p:txBody>
          <a:bodyPr>
            <a:noAutofit/>
          </a:bodyPr>
          <a:lstStyle>
            <a:lvl1pPr>
              <a:lnSpc>
                <a:spcPct val="90000"/>
              </a:lnSpc>
              <a:defRPr sz="10000">
                <a:latin typeface="+mj-lt"/>
                <a:ea typeface="+mj-ea"/>
                <a:cs typeface="+mj-cs"/>
                <a:sym typeface="Segoe UI Semilight"/>
              </a:defRPr>
            </a:lvl1pPr>
          </a:lstStyle>
          <a:p>
            <a:pPr lvl="0">
              <a:defRPr sz="1800">
                <a:solidFill>
                  <a:srgbClr val="000000"/>
                </a:solidFill>
              </a:defRPr>
            </a:pPr>
            <a:r>
              <a:rPr lang="en-US" sz="2400" dirty="0" smtClean="0">
                <a:solidFill>
                  <a:srgbClr val="FFFFFF"/>
                </a:solidFill>
                <a:latin typeface="Menlo Bold"/>
                <a:cs typeface="Menlo Bold"/>
              </a:rPr>
              <a:t>Introduction to </a:t>
            </a:r>
            <a:r>
              <a:rPr lang="en-US" sz="5400" dirty="0" smtClean="0">
                <a:solidFill>
                  <a:srgbClr val="FFFFFF"/>
                </a:solidFill>
                <a:latin typeface="Menlo Bold"/>
                <a:cs typeface="Menlo Bold"/>
              </a:rPr>
              <a:t/>
            </a:r>
            <a:br>
              <a:rPr lang="en-US" sz="5400" dirty="0" smtClean="0">
                <a:solidFill>
                  <a:srgbClr val="FFFFFF"/>
                </a:solidFill>
                <a:latin typeface="Menlo Bold"/>
                <a:cs typeface="Menlo Bold"/>
              </a:rPr>
            </a:br>
            <a:r>
              <a:rPr lang="en-US" sz="5400" dirty="0" err="1" smtClean="0">
                <a:solidFill>
                  <a:srgbClr val="FFFFFF"/>
                </a:solidFill>
                <a:latin typeface="Menlo Bold"/>
                <a:cs typeface="Menlo Bold"/>
              </a:rPr>
              <a:t>Xamarin</a:t>
            </a:r>
            <a:r>
              <a:rPr lang="en-US" sz="5400" dirty="0" smtClean="0">
                <a:solidFill>
                  <a:srgbClr val="FFFFFF"/>
                </a:solidFill>
                <a:latin typeface="Menlo Bold"/>
                <a:cs typeface="Menlo Bold"/>
              </a:rPr>
              <a:t> Test Cloud</a:t>
            </a:r>
            <a:endParaRPr sz="3200" dirty="0">
              <a:solidFill>
                <a:srgbClr val="FFFFFF"/>
              </a:solidFill>
              <a:latin typeface="Menlo Bold"/>
              <a:cs typeface="Menlo Bold"/>
            </a:endParaRPr>
          </a:p>
        </p:txBody>
      </p:sp>
      <p:sp>
        <p:nvSpPr>
          <p:cNvPr id="513" name="Shape 513"/>
          <p:cNvSpPr/>
          <p:nvPr/>
        </p:nvSpPr>
        <p:spPr>
          <a:xfrm>
            <a:off x="6579515" y="4288502"/>
            <a:ext cx="2186109" cy="25968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r">
              <a:defRPr>
                <a:solidFill>
                  <a:srgbClr val="4AA3D9"/>
                </a:solidFill>
              </a:defRPr>
            </a:lvl1pPr>
          </a:lstStyle>
          <a:p>
            <a:pPr lvl="0">
              <a:defRPr sz="1800" b="0">
                <a:solidFill>
                  <a:srgbClr val="000000"/>
                </a:solidFill>
              </a:defRPr>
            </a:pPr>
            <a:r>
              <a:rPr lang="en-US" sz="1700" b="1" dirty="0">
                <a:solidFill>
                  <a:srgbClr val="123458"/>
                </a:solidFill>
                <a:cs typeface="Abadi MT Condensed Extra Bold"/>
              </a:rPr>
              <a:t>Bluetube</a:t>
            </a:r>
            <a:r>
              <a:rPr lang="en-US" sz="1700" b="1" dirty="0">
                <a:solidFill>
                  <a:srgbClr val="123458"/>
                </a:solidFill>
              </a:rPr>
              <a:t> CEO</a:t>
            </a:r>
            <a:endParaRPr sz="1700" b="1" dirty="0">
              <a:solidFill>
                <a:srgbClr val="123458"/>
              </a:solidFill>
            </a:endParaRPr>
          </a:p>
        </p:txBody>
      </p:sp>
      <p:sp>
        <p:nvSpPr>
          <p:cNvPr id="514" name="Shape 514"/>
          <p:cNvSpPr/>
          <p:nvPr/>
        </p:nvSpPr>
        <p:spPr>
          <a:xfrm>
            <a:off x="5526667" y="4587717"/>
            <a:ext cx="3238956" cy="24622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r">
              <a:defRPr sz="4200">
                <a:solidFill>
                  <a:srgbClr val="4AA3D9"/>
                </a:solidFill>
                <a:latin typeface="Segoe UI Semibold"/>
                <a:ea typeface="Segoe UI Semibold"/>
                <a:cs typeface="Segoe UI Semibold"/>
                <a:sym typeface="Segoe UI Semibold"/>
              </a:defRPr>
            </a:lvl1pPr>
          </a:lstStyle>
          <a:p>
            <a:pPr lvl="0">
              <a:defRPr sz="1800" b="0">
                <a:solidFill>
                  <a:srgbClr val="000000"/>
                </a:solidFill>
              </a:defRPr>
            </a:pPr>
            <a:r>
              <a:rPr lang="en-US" sz="1600" b="1" dirty="0" err="1">
                <a:solidFill>
                  <a:schemeClr val="bg2">
                    <a:lumMod val="20000"/>
                    <a:lumOff val="80000"/>
                  </a:schemeClr>
                </a:solidFill>
              </a:rPr>
              <a:t>contact@bluetubeinc.com</a:t>
            </a:r>
            <a:endParaRPr sz="1600" b="1" dirty="0">
              <a:solidFill>
                <a:schemeClr val="bg2">
                  <a:lumMod val="20000"/>
                  <a:lumOff val="80000"/>
                </a:schemeClr>
              </a:solidFill>
            </a:endParaRPr>
          </a:p>
        </p:txBody>
      </p:sp>
      <p:sp>
        <p:nvSpPr>
          <p:cNvPr id="515" name="Shape 515"/>
          <p:cNvSpPr/>
          <p:nvPr/>
        </p:nvSpPr>
        <p:spPr>
          <a:xfrm>
            <a:off x="6541233" y="3936526"/>
            <a:ext cx="2224390" cy="31162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r">
              <a:defRPr sz="54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lang="en-US" sz="2000" b="1" dirty="0">
                <a:solidFill>
                  <a:srgbClr val="123458"/>
                </a:solidFill>
              </a:rPr>
              <a:t>Grant Davies</a:t>
            </a:r>
            <a:endParaRPr sz="2000" b="1" dirty="0">
              <a:solidFill>
                <a:srgbClr val="123458"/>
              </a:solidFill>
            </a:endParaRPr>
          </a:p>
        </p:txBody>
      </p:sp>
      <p:pic>
        <p:nvPicPr>
          <p:cNvPr id="516" name="craig-headshot-xummit.jpg"/>
          <p:cNvPicPr/>
          <p:nvPr/>
        </p:nvPicPr>
        <p:blipFill>
          <a:blip r:embed="rId3">
            <a:extLst>
              <a:ext uri="{28A0092B-C50C-407E-A947-70E740481C1C}">
                <a14:useLocalDpi xmlns:a14="http://schemas.microsoft.com/office/drawing/2010/main" val="0"/>
              </a:ext>
            </a:extLst>
          </a:blip>
          <a:stretch>
            <a:fillRect/>
          </a:stretch>
        </p:blipFill>
        <p:spPr>
          <a:xfrm>
            <a:off x="-1493" y="-19051"/>
            <a:ext cx="4607571" cy="5135918"/>
          </a:xfrm>
          <a:prstGeom prst="rect">
            <a:avLst/>
          </a:prstGeom>
          <a:ln w="12700">
            <a:miter lim="400000"/>
          </a:ln>
        </p:spPr>
      </p:pic>
      <p:sp>
        <p:nvSpPr>
          <p:cNvPr id="517" name="Shape 517"/>
          <p:cNvSpPr/>
          <p:nvPr/>
        </p:nvSpPr>
        <p:spPr>
          <a:xfrm flipV="1">
            <a:off x="1581150" y="-19051"/>
            <a:ext cx="3003873" cy="5181601"/>
          </a:xfrm>
          <a:prstGeom prst="line">
            <a:avLst/>
          </a:prstGeom>
          <a:ln w="76200">
            <a:solidFill>
              <a:srgbClr val="4AA3D9"/>
            </a:solidFill>
            <a:miter lim="400000"/>
          </a:ln>
        </p:spPr>
        <p:txBody>
          <a:bodyPr lIns="0" tIns="0" rIns="0" bIns="0" anchor="ctr"/>
          <a:lstStyle/>
          <a:p>
            <a:pPr>
              <a:lnSpc>
                <a:spcPct val="90000"/>
              </a:lnSpc>
              <a:spcBef>
                <a:spcPts val="1313"/>
              </a:spcBef>
              <a:defRPr b="0">
                <a:solidFill>
                  <a:srgbClr val="FFFFFF"/>
                </a:solidFill>
              </a:defRPr>
            </a:pPr>
            <a:endParaRPr/>
          </a:p>
        </p:txBody>
      </p:sp>
      <p:sp>
        <p:nvSpPr>
          <p:cNvPr id="518" name="Shape 518"/>
          <p:cNvSpPr/>
          <p:nvPr/>
        </p:nvSpPr>
        <p:spPr>
          <a:xfrm flipV="1">
            <a:off x="-1528763" y="-64734"/>
            <a:ext cx="3003873" cy="5181601"/>
          </a:xfrm>
          <a:prstGeom prst="line">
            <a:avLst/>
          </a:prstGeom>
          <a:ln w="76200">
            <a:solidFill>
              <a:srgbClr val="4AA3D9"/>
            </a:solidFill>
            <a:miter lim="400000"/>
          </a:ln>
        </p:spPr>
        <p:txBody>
          <a:bodyPr lIns="0" tIns="0" rIns="0" bIns="0" anchor="ctr"/>
          <a:lstStyle/>
          <a:p>
            <a:pPr>
              <a:lnSpc>
                <a:spcPct val="90000"/>
              </a:lnSpc>
              <a:spcBef>
                <a:spcPts val="1313"/>
              </a:spcBef>
              <a:defRPr b="0">
                <a:solidFill>
                  <a:srgbClr val="FFFFFF"/>
                </a:solidFill>
              </a:defRPr>
            </a:pPr>
            <a:endParaRPr/>
          </a:p>
        </p:txBody>
      </p:sp>
      <p:sp>
        <p:nvSpPr>
          <p:cNvPr id="13" name="Shape 514"/>
          <p:cNvSpPr/>
          <p:nvPr/>
        </p:nvSpPr>
        <p:spPr>
          <a:xfrm>
            <a:off x="5526667" y="4828245"/>
            <a:ext cx="3238956" cy="24622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r">
              <a:defRPr sz="4200">
                <a:solidFill>
                  <a:srgbClr val="4AA3D9"/>
                </a:solidFill>
                <a:latin typeface="Segoe UI Semibold"/>
                <a:ea typeface="Segoe UI Semibold"/>
                <a:cs typeface="Segoe UI Semibold"/>
                <a:sym typeface="Segoe UI Semibold"/>
              </a:defRPr>
            </a:lvl1pPr>
          </a:lstStyle>
          <a:p>
            <a:pPr lvl="0">
              <a:defRPr sz="1800" b="0">
                <a:solidFill>
                  <a:srgbClr val="000000"/>
                </a:solidFill>
              </a:defRPr>
            </a:pPr>
            <a:r>
              <a:rPr lang="en-US" sz="1600" b="1" dirty="0" err="1">
                <a:solidFill>
                  <a:srgbClr val="123458"/>
                </a:solidFill>
              </a:rPr>
              <a:t>www.bluetubeinc.com</a:t>
            </a:r>
            <a:endParaRPr sz="1600" b="1" dirty="0">
              <a:solidFill>
                <a:srgbClr val="123458"/>
              </a:solidFill>
            </a:endParaRPr>
          </a:p>
        </p:txBody>
      </p:sp>
      <p:sp>
        <p:nvSpPr>
          <p:cNvPr id="3" name="Rectangle 2"/>
          <p:cNvSpPr/>
          <p:nvPr/>
        </p:nvSpPr>
        <p:spPr>
          <a:xfrm>
            <a:off x="6426200" y="177800"/>
            <a:ext cx="2527300" cy="533400"/>
          </a:xfrm>
          <a:prstGeom prst="rect">
            <a:avLst/>
          </a:prstGeom>
          <a:solidFill>
            <a:srgbClr val="4AA4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442225"/>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drak blue bg.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52399" y="-70555"/>
            <a:ext cx="9440332" cy="5404557"/>
          </a:xfrm>
          <a:prstGeom prst="rect">
            <a:avLst/>
          </a:prstGeom>
        </p:spPr>
      </p:pic>
      <p:sp>
        <p:nvSpPr>
          <p:cNvPr id="13" name="Title 2"/>
          <p:cNvSpPr txBox="1">
            <a:spLocks/>
          </p:cNvSpPr>
          <p:nvPr/>
        </p:nvSpPr>
        <p:spPr>
          <a:xfrm>
            <a:off x="2271881" y="2363232"/>
            <a:ext cx="383079"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000" dirty="0">
              <a:solidFill>
                <a:schemeClr val="bg1"/>
              </a:solidFill>
              <a:latin typeface="Helvetica"/>
              <a:cs typeface="Helvetica"/>
            </a:endParaRPr>
          </a:p>
        </p:txBody>
      </p:sp>
      <p:cxnSp>
        <p:nvCxnSpPr>
          <p:cNvPr id="40" name="Straight Connector 39"/>
          <p:cNvCxnSpPr/>
          <p:nvPr/>
        </p:nvCxnSpPr>
        <p:spPr>
          <a:xfrm>
            <a:off x="457200" y="1069358"/>
            <a:ext cx="82296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322" y="1528606"/>
            <a:ext cx="2778064" cy="1737338"/>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5386" y="2087445"/>
            <a:ext cx="451257" cy="899268"/>
          </a:xfrm>
          <a:prstGeom prst="rect">
            <a:avLst/>
          </a:prstGeom>
        </p:spPr>
      </p:pic>
      <p:sp>
        <p:nvSpPr>
          <p:cNvPr id="21" name="TextBox 20"/>
          <p:cNvSpPr txBox="1"/>
          <p:nvPr/>
        </p:nvSpPr>
        <p:spPr>
          <a:xfrm>
            <a:off x="191112" y="3593161"/>
            <a:ext cx="3933331" cy="579646"/>
          </a:xfrm>
          <a:prstGeom prst="rect">
            <a:avLst/>
          </a:prstGeom>
          <a:noFill/>
        </p:spPr>
        <p:txBody>
          <a:bodyPr wrap="square" rtlCol="0">
            <a:spAutoFit/>
          </a:bodyPr>
          <a:lstStyle/>
          <a:p>
            <a:pPr algn="ctr"/>
            <a:r>
              <a:rPr lang="en-US" sz="2000" b="1" dirty="0" smtClean="0">
                <a:solidFill>
                  <a:schemeClr val="bg1"/>
                </a:solidFill>
                <a:latin typeface="Arial"/>
                <a:cs typeface="Arial"/>
              </a:rPr>
              <a:t>Local UI Test Authoring</a:t>
            </a:r>
          </a:p>
          <a:p>
            <a:pPr>
              <a:lnSpc>
                <a:spcPct val="50000"/>
              </a:lnSpc>
            </a:pPr>
            <a:endParaRPr lang="en-US" sz="2000" b="1" dirty="0" smtClean="0">
              <a:solidFill>
                <a:schemeClr val="bg1"/>
              </a:solidFill>
              <a:latin typeface="Arial"/>
              <a:cs typeface="Arial"/>
            </a:endParaRPr>
          </a:p>
        </p:txBody>
      </p:sp>
      <p:grpSp>
        <p:nvGrpSpPr>
          <p:cNvPr id="8" name="Group 7"/>
          <p:cNvGrpSpPr/>
          <p:nvPr/>
        </p:nvGrpSpPr>
        <p:grpSpPr>
          <a:xfrm>
            <a:off x="4917376" y="1309609"/>
            <a:ext cx="3173745" cy="2263849"/>
            <a:chOff x="4959162" y="2000357"/>
            <a:chExt cx="3804325" cy="2713645"/>
          </a:xfrm>
        </p:grpSpPr>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9574" y="3388713"/>
              <a:ext cx="353913" cy="695005"/>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9023" y="2465937"/>
              <a:ext cx="366160" cy="69500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59162" y="3094041"/>
              <a:ext cx="715672" cy="956260"/>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4016" y="2000357"/>
              <a:ext cx="584793" cy="975715"/>
            </a:xfrm>
            <a:prstGeom prst="rect">
              <a:avLst/>
            </a:prstGeom>
          </p:spPr>
        </p:pic>
        <p:cxnSp>
          <p:nvCxnSpPr>
            <p:cNvPr id="26" name="Straight Arrow Connector 25"/>
            <p:cNvCxnSpPr/>
            <p:nvPr/>
          </p:nvCxnSpPr>
          <p:spPr>
            <a:xfrm flipV="1">
              <a:off x="7146571" y="3103543"/>
              <a:ext cx="2703" cy="650996"/>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H="1">
              <a:off x="5837900" y="4012716"/>
              <a:ext cx="783735" cy="15494"/>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pic>
          <p:nvPicPr>
            <p:cNvPr id="32" name="Picture 31" descr="Test Cloud Logo.png"/>
            <p:cNvPicPr>
              <a:picLocks noChangeAspect="1"/>
            </p:cNvPicPr>
            <p:nvPr/>
          </p:nvPicPr>
          <p:blipFill rotWithShape="1">
            <a:blip r:embed="rId10">
              <a:extLst>
                <a:ext uri="{28A0092B-C50C-407E-A947-70E740481C1C}">
                  <a14:useLocalDpi xmlns:a14="http://schemas.microsoft.com/office/drawing/2010/main" val="0"/>
                </a:ext>
              </a:extLst>
            </a:blip>
            <a:srcRect r="85876"/>
            <a:stretch/>
          </p:blipFill>
          <p:spPr>
            <a:xfrm>
              <a:off x="6538039" y="3573612"/>
              <a:ext cx="1192710" cy="1140390"/>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6414" y="2517815"/>
              <a:ext cx="371338" cy="740005"/>
            </a:xfrm>
            <a:prstGeom prst="rect">
              <a:avLst/>
            </a:prstGeom>
          </p:spPr>
        </p:pic>
        <p:cxnSp>
          <p:nvCxnSpPr>
            <p:cNvPr id="34" name="Straight Arrow Connector 33"/>
            <p:cNvCxnSpPr/>
            <p:nvPr/>
          </p:nvCxnSpPr>
          <p:spPr>
            <a:xfrm flipV="1">
              <a:off x="7452675" y="3291237"/>
              <a:ext cx="700729" cy="478468"/>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a:off x="7452675" y="4028210"/>
              <a:ext cx="802828" cy="0"/>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H="1" flipV="1">
              <a:off x="6299203" y="3378242"/>
              <a:ext cx="534813" cy="571730"/>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grpSp>
      <p:sp>
        <p:nvSpPr>
          <p:cNvPr id="41" name="TextBox 40"/>
          <p:cNvSpPr txBox="1"/>
          <p:nvPr/>
        </p:nvSpPr>
        <p:spPr>
          <a:xfrm>
            <a:off x="4812925" y="3593161"/>
            <a:ext cx="4033052" cy="525785"/>
          </a:xfrm>
          <a:prstGeom prst="rect">
            <a:avLst/>
          </a:prstGeom>
          <a:noFill/>
        </p:spPr>
        <p:txBody>
          <a:bodyPr wrap="square" rtlCol="0">
            <a:spAutoFit/>
          </a:bodyPr>
          <a:lstStyle/>
          <a:p>
            <a:pPr algn="ctr"/>
            <a:r>
              <a:rPr lang="en-US" sz="2000" b="1" dirty="0" smtClean="0">
                <a:solidFill>
                  <a:srgbClr val="FFFFFF"/>
                </a:solidFill>
                <a:latin typeface="Arial"/>
                <a:cs typeface="Arial"/>
              </a:rPr>
              <a:t>Cloud Testing Lab</a:t>
            </a:r>
          </a:p>
          <a:p>
            <a:pPr>
              <a:lnSpc>
                <a:spcPct val="50000"/>
              </a:lnSpc>
            </a:pPr>
            <a:endParaRPr lang="en-US" sz="1400" b="1" dirty="0" smtClean="0">
              <a:solidFill>
                <a:srgbClr val="FFFFFF"/>
              </a:solidFill>
              <a:latin typeface="Arial"/>
              <a:cs typeface="Arial"/>
            </a:endParaRPr>
          </a:p>
        </p:txBody>
      </p:sp>
      <p:pic>
        <p:nvPicPr>
          <p:cNvPr id="43" name="Picture 42" descr="Test Cloud Logo Color Capital Letters.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0651" y="346326"/>
            <a:ext cx="3765692" cy="502092"/>
          </a:xfrm>
          <a:prstGeom prst="rect">
            <a:avLst/>
          </a:prstGeom>
        </p:spPr>
      </p:pic>
      <p:sp>
        <p:nvSpPr>
          <p:cNvPr id="27" name="TextBox 26"/>
          <p:cNvSpPr txBox="1">
            <a:spLocks noChangeArrowheads="1"/>
          </p:cNvSpPr>
          <p:nvPr/>
        </p:nvSpPr>
        <p:spPr bwMode="auto">
          <a:xfrm>
            <a:off x="4253730" y="328804"/>
            <a:ext cx="5862013" cy="425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2000" dirty="0" smtClean="0">
                <a:solidFill>
                  <a:schemeClr val="bg1"/>
                </a:solidFill>
                <a:latin typeface="Arial"/>
                <a:cs typeface="Arial"/>
              </a:rPr>
              <a:t>The End-to-End Mobile Quality Solution</a:t>
            </a:r>
            <a:endParaRPr lang="en-US" sz="2000" dirty="0">
              <a:solidFill>
                <a:schemeClr val="bg1"/>
              </a:solidFill>
              <a:latin typeface="Arial"/>
              <a:cs typeface="Arial"/>
            </a:endParaRPr>
          </a:p>
        </p:txBody>
      </p:sp>
    </p:spTree>
    <p:extLst>
      <p:ext uri="{BB962C8B-B14F-4D97-AF65-F5344CB8AC3E}">
        <p14:creationId xmlns:p14="http://schemas.microsoft.com/office/powerpoint/2010/main" val="68019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drak blue bg.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33827" y="-128719"/>
            <a:ext cx="9440332" cy="5404557"/>
          </a:xfrm>
          <a:prstGeom prst="rect">
            <a:avLst/>
          </a:prstGeom>
        </p:spPr>
      </p:pic>
      <p:sp>
        <p:nvSpPr>
          <p:cNvPr id="5" name="Content Placeholder 2"/>
          <p:cNvSpPr txBox="1">
            <a:spLocks/>
          </p:cNvSpPr>
          <p:nvPr/>
        </p:nvSpPr>
        <p:spPr>
          <a:xfrm>
            <a:off x="5918200" y="1128843"/>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endParaRPr lang="en-US" sz="1800" dirty="0">
              <a:solidFill>
                <a:srgbClr val="123458"/>
              </a:solidFill>
              <a:latin typeface="Arial"/>
              <a:cs typeface="Arial"/>
            </a:endParaRPr>
          </a:p>
        </p:txBody>
      </p:sp>
      <p:sp>
        <p:nvSpPr>
          <p:cNvPr id="19" name="Title 2"/>
          <p:cNvSpPr>
            <a:spLocks noGrp="1"/>
          </p:cNvSpPr>
          <p:nvPr>
            <p:ph type="title"/>
          </p:nvPr>
        </p:nvSpPr>
        <p:spPr>
          <a:xfrm>
            <a:off x="1058398" y="1504975"/>
            <a:ext cx="7174822" cy="1803351"/>
          </a:xfrm>
        </p:spPr>
        <p:txBody>
          <a:bodyPr/>
          <a:lstStyle/>
          <a:p>
            <a:pPr algn="ctr"/>
            <a:r>
              <a:rPr lang="en-US" sz="6000" dirty="0" smtClean="0">
                <a:solidFill>
                  <a:schemeClr val="bg1"/>
                </a:solidFill>
                <a:latin typeface="Arial"/>
                <a:cs typeface="Arial"/>
              </a:rPr>
              <a:t>Test Any Native or Hybrid App</a:t>
            </a:r>
            <a:endParaRPr lang="en-US" sz="6000" dirty="0">
              <a:solidFill>
                <a:schemeClr val="bg1"/>
              </a:solidFill>
              <a:latin typeface="Arial"/>
              <a:cs typeface="Arial"/>
            </a:endParaRPr>
          </a:p>
        </p:txBody>
      </p:sp>
    </p:spTree>
    <p:extLst>
      <p:ext uri="{BB962C8B-B14F-4D97-AF65-F5344CB8AC3E}">
        <p14:creationId xmlns:p14="http://schemas.microsoft.com/office/powerpoint/2010/main" val="2818027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drak blue bg.png"/>
          <p:cNvPicPr>
            <a:picLocks/>
          </p:cNvPicPr>
          <p:nvPr/>
        </p:nvPicPr>
        <p:blipFill>
          <a:blip r:embed="rId3">
            <a:alphaModFix/>
            <a:extLst>
              <a:ext uri="{28A0092B-C50C-407E-A947-70E740481C1C}">
                <a14:useLocalDpi xmlns:a14="http://schemas.microsoft.com/office/drawing/2010/main" val="0"/>
              </a:ext>
            </a:extLst>
          </a:blip>
          <a:stretch>
            <a:fillRect/>
          </a:stretch>
        </p:blipFill>
        <p:spPr>
          <a:xfrm>
            <a:off x="0" y="0"/>
            <a:ext cx="9174480" cy="5175504"/>
          </a:xfrm>
          <a:prstGeom prst="rect">
            <a:avLst/>
          </a:prstGeom>
        </p:spPr>
      </p:pic>
      <p:sp>
        <p:nvSpPr>
          <p:cNvPr id="5" name="Content Placeholder 2"/>
          <p:cNvSpPr txBox="1">
            <a:spLocks/>
          </p:cNvSpPr>
          <p:nvPr/>
        </p:nvSpPr>
        <p:spPr>
          <a:xfrm>
            <a:off x="5918200" y="1687643"/>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endParaRPr lang="en-US" sz="1800" dirty="0">
              <a:solidFill>
                <a:srgbClr val="123458"/>
              </a:solidFill>
              <a:latin typeface="Arial"/>
              <a:cs typeface="Arial"/>
            </a:endParaRPr>
          </a:p>
        </p:txBody>
      </p:sp>
      <p:grpSp>
        <p:nvGrpSpPr>
          <p:cNvPr id="2" name="Group 1"/>
          <p:cNvGrpSpPr/>
          <p:nvPr/>
        </p:nvGrpSpPr>
        <p:grpSpPr>
          <a:xfrm>
            <a:off x="590296" y="1152503"/>
            <a:ext cx="1105408" cy="1752475"/>
            <a:chOff x="590296" y="568303"/>
            <a:chExt cx="1105408" cy="1752475"/>
          </a:xfrm>
        </p:grpSpPr>
        <p:pic>
          <p:nvPicPr>
            <p:cNvPr id="8" name="Picture 7" descr="1_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092" y="568303"/>
              <a:ext cx="813816" cy="1271016"/>
            </a:xfrm>
            <a:prstGeom prst="rect">
              <a:avLst/>
            </a:prstGeom>
          </p:spPr>
        </p:pic>
        <p:sp>
          <p:nvSpPr>
            <p:cNvPr id="39" name="TextBox 38"/>
            <p:cNvSpPr txBox="1"/>
            <p:nvPr/>
          </p:nvSpPr>
          <p:spPr>
            <a:xfrm>
              <a:off x="590296" y="1951446"/>
              <a:ext cx="1105408" cy="369332"/>
            </a:xfrm>
            <a:prstGeom prst="rect">
              <a:avLst/>
            </a:prstGeom>
            <a:noFill/>
          </p:spPr>
          <p:txBody>
            <a:bodyPr wrap="square" rtlCol="0">
              <a:spAutoFit/>
            </a:bodyPr>
            <a:lstStyle/>
            <a:p>
              <a:pPr algn="ctr"/>
              <a:r>
                <a:rPr lang="en-US" dirty="0" smtClean="0">
                  <a:solidFill>
                    <a:schemeClr val="bg1"/>
                  </a:solidFill>
                  <a:latin typeface="Arial"/>
                  <a:cs typeface="Arial"/>
                </a:rPr>
                <a:t>Tap</a:t>
              </a:r>
              <a:endParaRPr lang="en-US" dirty="0">
                <a:solidFill>
                  <a:schemeClr val="bg1"/>
                </a:solidFill>
                <a:latin typeface="Arial"/>
                <a:cs typeface="Arial"/>
              </a:endParaRPr>
            </a:p>
          </p:txBody>
        </p:sp>
      </p:grpSp>
      <p:grpSp>
        <p:nvGrpSpPr>
          <p:cNvPr id="3" name="Group 2"/>
          <p:cNvGrpSpPr/>
          <p:nvPr/>
        </p:nvGrpSpPr>
        <p:grpSpPr>
          <a:xfrm>
            <a:off x="2151185" y="1028700"/>
            <a:ext cx="1105408" cy="1893332"/>
            <a:chOff x="2151185" y="444500"/>
            <a:chExt cx="1105408" cy="1893332"/>
          </a:xfrm>
        </p:grpSpPr>
        <p:pic>
          <p:nvPicPr>
            <p:cNvPr id="25" name="Picture 24" descr="1_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3652" y="444500"/>
              <a:ext cx="800474" cy="1393295"/>
            </a:xfrm>
            <a:prstGeom prst="rect">
              <a:avLst/>
            </a:prstGeom>
          </p:spPr>
        </p:pic>
        <p:sp>
          <p:nvSpPr>
            <p:cNvPr id="40" name="TextBox 39"/>
            <p:cNvSpPr txBox="1"/>
            <p:nvPr/>
          </p:nvSpPr>
          <p:spPr>
            <a:xfrm>
              <a:off x="2151185" y="1968500"/>
              <a:ext cx="1105408" cy="369332"/>
            </a:xfrm>
            <a:prstGeom prst="rect">
              <a:avLst/>
            </a:prstGeom>
            <a:noFill/>
          </p:spPr>
          <p:txBody>
            <a:bodyPr wrap="square" rtlCol="0">
              <a:spAutoFit/>
            </a:bodyPr>
            <a:lstStyle/>
            <a:p>
              <a:pPr algn="ctr"/>
              <a:r>
                <a:rPr lang="en-US" dirty="0" smtClean="0">
                  <a:solidFill>
                    <a:schemeClr val="bg1"/>
                  </a:solidFill>
                  <a:latin typeface="Arial"/>
                  <a:cs typeface="Arial"/>
                </a:rPr>
                <a:t>Scroll</a:t>
              </a:r>
              <a:endParaRPr lang="en-US" dirty="0">
                <a:solidFill>
                  <a:schemeClr val="bg1"/>
                </a:solidFill>
                <a:latin typeface="Arial"/>
                <a:cs typeface="Arial"/>
              </a:endParaRPr>
            </a:p>
          </p:txBody>
        </p:sp>
      </p:grpSp>
      <p:grpSp>
        <p:nvGrpSpPr>
          <p:cNvPr id="4" name="Group 3"/>
          <p:cNvGrpSpPr/>
          <p:nvPr/>
        </p:nvGrpSpPr>
        <p:grpSpPr>
          <a:xfrm>
            <a:off x="3671442" y="1152503"/>
            <a:ext cx="1105408" cy="1774609"/>
            <a:chOff x="3671442" y="568303"/>
            <a:chExt cx="1105408" cy="1774609"/>
          </a:xfrm>
        </p:grpSpPr>
        <p:pic>
          <p:nvPicPr>
            <p:cNvPr id="9" name="Picture 8" descr="1_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3969" y="568303"/>
              <a:ext cx="800355" cy="1263396"/>
            </a:xfrm>
            <a:prstGeom prst="rect">
              <a:avLst/>
            </a:prstGeom>
          </p:spPr>
        </p:pic>
        <p:sp>
          <p:nvSpPr>
            <p:cNvPr id="41" name="TextBox 40"/>
            <p:cNvSpPr txBox="1"/>
            <p:nvPr/>
          </p:nvSpPr>
          <p:spPr>
            <a:xfrm>
              <a:off x="3671442" y="1973580"/>
              <a:ext cx="1105408" cy="369332"/>
            </a:xfrm>
            <a:prstGeom prst="rect">
              <a:avLst/>
            </a:prstGeom>
            <a:noFill/>
          </p:spPr>
          <p:txBody>
            <a:bodyPr wrap="square" rtlCol="0">
              <a:spAutoFit/>
            </a:bodyPr>
            <a:lstStyle/>
            <a:p>
              <a:pPr algn="ctr"/>
              <a:r>
                <a:rPr lang="en-US" dirty="0" smtClean="0">
                  <a:solidFill>
                    <a:schemeClr val="bg1"/>
                  </a:solidFill>
                  <a:latin typeface="Arial"/>
                  <a:cs typeface="Arial"/>
                </a:rPr>
                <a:t>Swipe</a:t>
              </a:r>
              <a:endParaRPr lang="en-US" dirty="0">
                <a:solidFill>
                  <a:schemeClr val="bg1"/>
                </a:solidFill>
                <a:latin typeface="Arial"/>
                <a:cs typeface="Arial"/>
              </a:endParaRPr>
            </a:p>
          </p:txBody>
        </p:sp>
      </p:grpSp>
      <p:grpSp>
        <p:nvGrpSpPr>
          <p:cNvPr id="6" name="Group 5"/>
          <p:cNvGrpSpPr/>
          <p:nvPr/>
        </p:nvGrpSpPr>
        <p:grpSpPr>
          <a:xfrm>
            <a:off x="5384800" y="1161647"/>
            <a:ext cx="1240153" cy="1768005"/>
            <a:chOff x="5384800" y="577447"/>
            <a:chExt cx="1240153" cy="1768005"/>
          </a:xfrm>
        </p:grpSpPr>
        <p:pic>
          <p:nvPicPr>
            <p:cNvPr id="23" name="Picture 22" descr="2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4800" y="577447"/>
              <a:ext cx="1066800" cy="1261872"/>
            </a:xfrm>
            <a:prstGeom prst="rect">
              <a:avLst/>
            </a:prstGeom>
          </p:spPr>
        </p:pic>
        <p:sp>
          <p:nvSpPr>
            <p:cNvPr id="42" name="TextBox 41"/>
            <p:cNvSpPr txBox="1"/>
            <p:nvPr/>
          </p:nvSpPr>
          <p:spPr>
            <a:xfrm>
              <a:off x="5519545" y="1976120"/>
              <a:ext cx="1105408" cy="369332"/>
            </a:xfrm>
            <a:prstGeom prst="rect">
              <a:avLst/>
            </a:prstGeom>
            <a:noFill/>
          </p:spPr>
          <p:txBody>
            <a:bodyPr wrap="square" rtlCol="0">
              <a:spAutoFit/>
            </a:bodyPr>
            <a:lstStyle/>
            <a:p>
              <a:pPr algn="ctr"/>
              <a:r>
                <a:rPr lang="en-US" dirty="0" smtClean="0">
                  <a:solidFill>
                    <a:schemeClr val="bg1"/>
                  </a:solidFill>
                  <a:latin typeface="Arial"/>
                  <a:cs typeface="Arial"/>
                </a:rPr>
                <a:t>Pinch</a:t>
              </a:r>
              <a:endParaRPr lang="en-US" dirty="0">
                <a:solidFill>
                  <a:schemeClr val="bg1"/>
                </a:solidFill>
                <a:latin typeface="Arial"/>
                <a:cs typeface="Arial"/>
              </a:endParaRPr>
            </a:p>
          </p:txBody>
        </p:sp>
      </p:grpSp>
      <p:grpSp>
        <p:nvGrpSpPr>
          <p:cNvPr id="7" name="Group 6"/>
          <p:cNvGrpSpPr/>
          <p:nvPr/>
        </p:nvGrpSpPr>
        <p:grpSpPr>
          <a:xfrm>
            <a:off x="7090478" y="1157075"/>
            <a:ext cx="1678872" cy="1764957"/>
            <a:chOff x="7090478" y="572875"/>
            <a:chExt cx="1678872" cy="1764957"/>
          </a:xfrm>
        </p:grpSpPr>
        <p:pic>
          <p:nvPicPr>
            <p:cNvPr id="24" name="Picture 23" descr="3_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55688" y="572875"/>
              <a:ext cx="1182624" cy="1261872"/>
            </a:xfrm>
            <a:prstGeom prst="rect">
              <a:avLst/>
            </a:prstGeom>
          </p:spPr>
        </p:pic>
        <p:sp>
          <p:nvSpPr>
            <p:cNvPr id="43" name="TextBox 42"/>
            <p:cNvSpPr txBox="1"/>
            <p:nvPr/>
          </p:nvSpPr>
          <p:spPr>
            <a:xfrm>
              <a:off x="7090478" y="1968500"/>
              <a:ext cx="1678872" cy="369332"/>
            </a:xfrm>
            <a:prstGeom prst="rect">
              <a:avLst/>
            </a:prstGeom>
            <a:noFill/>
          </p:spPr>
          <p:txBody>
            <a:bodyPr wrap="square" rtlCol="0">
              <a:spAutoFit/>
            </a:bodyPr>
            <a:lstStyle/>
            <a:p>
              <a:pPr algn="ctr"/>
              <a:r>
                <a:rPr lang="en-US" dirty="0" smtClean="0">
                  <a:solidFill>
                    <a:schemeClr val="bg1"/>
                  </a:solidFill>
                  <a:latin typeface="Arial"/>
                  <a:cs typeface="Arial"/>
                </a:rPr>
                <a:t>Multi finger</a:t>
              </a:r>
              <a:endParaRPr lang="en-US" dirty="0">
                <a:solidFill>
                  <a:schemeClr val="bg1"/>
                </a:solidFill>
                <a:latin typeface="Arial"/>
                <a:cs typeface="Arial"/>
              </a:endParaRPr>
            </a:p>
          </p:txBody>
        </p:sp>
      </p:grpSp>
      <p:grpSp>
        <p:nvGrpSpPr>
          <p:cNvPr id="10" name="Group 9"/>
          <p:cNvGrpSpPr/>
          <p:nvPr/>
        </p:nvGrpSpPr>
        <p:grpSpPr>
          <a:xfrm>
            <a:off x="1861724" y="3125607"/>
            <a:ext cx="1569194" cy="1899497"/>
            <a:chOff x="879610" y="2719207"/>
            <a:chExt cx="1569194" cy="1899497"/>
          </a:xfrm>
        </p:grpSpPr>
        <p:pic>
          <p:nvPicPr>
            <p:cNvPr id="29" name="Picture 28" descr="Q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98108" y="2719207"/>
              <a:ext cx="932199" cy="1387957"/>
            </a:xfrm>
            <a:prstGeom prst="rect">
              <a:avLst/>
            </a:prstGeom>
          </p:spPr>
        </p:pic>
        <p:sp>
          <p:nvSpPr>
            <p:cNvPr id="44" name="TextBox 43"/>
            <p:cNvSpPr txBox="1"/>
            <p:nvPr/>
          </p:nvSpPr>
          <p:spPr>
            <a:xfrm>
              <a:off x="879610" y="4249372"/>
              <a:ext cx="1569194" cy="369332"/>
            </a:xfrm>
            <a:prstGeom prst="rect">
              <a:avLst/>
            </a:prstGeom>
            <a:noFill/>
          </p:spPr>
          <p:txBody>
            <a:bodyPr wrap="square" rtlCol="0">
              <a:spAutoFit/>
            </a:bodyPr>
            <a:lstStyle/>
            <a:p>
              <a:pPr algn="ctr"/>
              <a:r>
                <a:rPr lang="en-US" dirty="0" smtClean="0">
                  <a:solidFill>
                    <a:schemeClr val="bg1"/>
                  </a:solidFill>
                  <a:latin typeface="Arial"/>
                  <a:cs typeface="Arial"/>
                </a:rPr>
                <a:t>Text Entry</a:t>
              </a:r>
              <a:endParaRPr lang="en-US" dirty="0">
                <a:solidFill>
                  <a:schemeClr val="bg1"/>
                </a:solidFill>
                <a:latin typeface="Arial"/>
                <a:cs typeface="Arial"/>
              </a:endParaRPr>
            </a:p>
          </p:txBody>
        </p:sp>
      </p:grpSp>
      <p:grpSp>
        <p:nvGrpSpPr>
          <p:cNvPr id="11" name="Group 10"/>
          <p:cNvGrpSpPr/>
          <p:nvPr/>
        </p:nvGrpSpPr>
        <p:grpSpPr>
          <a:xfrm>
            <a:off x="3740925" y="3171123"/>
            <a:ext cx="1569194" cy="1856884"/>
            <a:chOff x="2758811" y="2764723"/>
            <a:chExt cx="1569194" cy="1856884"/>
          </a:xfrm>
        </p:grpSpPr>
        <p:pic>
          <p:nvPicPr>
            <p:cNvPr id="30" name="Picture 29" descr="BumpL.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4676" y="2764723"/>
              <a:ext cx="1437465" cy="1296924"/>
            </a:xfrm>
            <a:prstGeom prst="rect">
              <a:avLst/>
            </a:prstGeom>
          </p:spPr>
        </p:pic>
        <p:sp>
          <p:nvSpPr>
            <p:cNvPr id="45" name="TextBox 44"/>
            <p:cNvSpPr txBox="1"/>
            <p:nvPr/>
          </p:nvSpPr>
          <p:spPr>
            <a:xfrm>
              <a:off x="2758811" y="4252275"/>
              <a:ext cx="1569194" cy="369332"/>
            </a:xfrm>
            <a:prstGeom prst="rect">
              <a:avLst/>
            </a:prstGeom>
            <a:noFill/>
          </p:spPr>
          <p:txBody>
            <a:bodyPr wrap="square" rtlCol="0">
              <a:spAutoFit/>
            </a:bodyPr>
            <a:lstStyle/>
            <a:p>
              <a:pPr algn="ctr"/>
              <a:r>
                <a:rPr lang="en-US" dirty="0" smtClean="0">
                  <a:solidFill>
                    <a:schemeClr val="bg1"/>
                  </a:solidFill>
                  <a:latin typeface="Arial"/>
                  <a:cs typeface="Arial"/>
                </a:rPr>
                <a:t>Rotation</a:t>
              </a:r>
              <a:endParaRPr lang="en-US" dirty="0">
                <a:solidFill>
                  <a:schemeClr val="bg1"/>
                </a:solidFill>
                <a:latin typeface="Arial"/>
                <a:cs typeface="Arial"/>
              </a:endParaRPr>
            </a:p>
          </p:txBody>
        </p:sp>
      </p:grpSp>
      <p:grpSp>
        <p:nvGrpSpPr>
          <p:cNvPr id="12" name="Group 11"/>
          <p:cNvGrpSpPr/>
          <p:nvPr/>
        </p:nvGrpSpPr>
        <p:grpSpPr>
          <a:xfrm>
            <a:off x="5938624" y="3130996"/>
            <a:ext cx="1226172" cy="1886536"/>
            <a:chOff x="4956510" y="2724596"/>
            <a:chExt cx="1226172" cy="1886536"/>
          </a:xfrm>
        </p:grpSpPr>
        <p:pic>
          <p:nvPicPr>
            <p:cNvPr id="37" name="Picture 3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56510" y="2724596"/>
              <a:ext cx="1226172" cy="1377179"/>
            </a:xfrm>
            <a:prstGeom prst="rect">
              <a:avLst/>
            </a:prstGeom>
          </p:spPr>
        </p:pic>
        <p:sp>
          <p:nvSpPr>
            <p:cNvPr id="46" name="TextBox 45"/>
            <p:cNvSpPr txBox="1"/>
            <p:nvPr/>
          </p:nvSpPr>
          <p:spPr>
            <a:xfrm>
              <a:off x="5042711" y="4241800"/>
              <a:ext cx="1053769" cy="369332"/>
            </a:xfrm>
            <a:prstGeom prst="rect">
              <a:avLst/>
            </a:prstGeom>
            <a:noFill/>
          </p:spPr>
          <p:txBody>
            <a:bodyPr wrap="square" rtlCol="0">
              <a:spAutoFit/>
            </a:bodyPr>
            <a:lstStyle/>
            <a:p>
              <a:pPr algn="ctr"/>
              <a:r>
                <a:rPr lang="en-US" dirty="0" smtClean="0">
                  <a:solidFill>
                    <a:schemeClr val="bg1"/>
                  </a:solidFill>
                  <a:latin typeface="Arial"/>
                  <a:cs typeface="Arial"/>
                </a:rPr>
                <a:t>GPS</a:t>
              </a:r>
              <a:endParaRPr lang="en-US" dirty="0">
                <a:solidFill>
                  <a:schemeClr val="bg1"/>
                </a:solidFill>
                <a:latin typeface="Arial"/>
                <a:cs typeface="Arial"/>
              </a:endParaRPr>
            </a:p>
          </p:txBody>
        </p:sp>
      </p:grpSp>
      <p:cxnSp>
        <p:nvCxnSpPr>
          <p:cNvPr id="28" name="Straight Connector 27"/>
          <p:cNvCxnSpPr/>
          <p:nvPr/>
        </p:nvCxnSpPr>
        <p:spPr>
          <a:xfrm>
            <a:off x="457200" y="712905"/>
            <a:ext cx="82296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pic>
        <p:nvPicPr>
          <p:cNvPr id="31" name="Picture 30" descr="Test Cloud Logo Color Capital Letters.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2521" y="157732"/>
            <a:ext cx="4142261" cy="552301"/>
          </a:xfrm>
          <a:prstGeom prst="rect">
            <a:avLst/>
          </a:prstGeom>
        </p:spPr>
      </p:pic>
      <p:sp>
        <p:nvSpPr>
          <p:cNvPr id="33" name="TextBox 32"/>
          <p:cNvSpPr txBox="1">
            <a:spLocks noChangeArrowheads="1"/>
          </p:cNvSpPr>
          <p:nvPr/>
        </p:nvSpPr>
        <p:spPr bwMode="auto">
          <a:xfrm>
            <a:off x="4624324" y="155696"/>
            <a:ext cx="5862013" cy="425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2000" dirty="0" smtClean="0">
                <a:solidFill>
                  <a:schemeClr val="bg1"/>
                </a:solidFill>
                <a:latin typeface="Arial"/>
                <a:cs typeface="Arial"/>
              </a:rPr>
              <a:t>Examples of  User Interactions</a:t>
            </a:r>
            <a:endParaRPr lang="en-US" sz="2000" dirty="0">
              <a:solidFill>
                <a:schemeClr val="bg1"/>
              </a:solidFill>
              <a:latin typeface="Arial"/>
              <a:cs typeface="Arial"/>
            </a:endParaRPr>
          </a:p>
        </p:txBody>
      </p:sp>
    </p:spTree>
    <p:extLst>
      <p:ext uri="{BB962C8B-B14F-4D97-AF65-F5344CB8AC3E}">
        <p14:creationId xmlns:p14="http://schemas.microsoft.com/office/powerpoint/2010/main" val="2683813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540416" y="2573860"/>
            <a:ext cx="7180771" cy="0"/>
          </a:xfrm>
          <a:prstGeom prst="line">
            <a:avLst/>
          </a:prstGeom>
          <a:ln>
            <a:solidFill>
              <a:srgbClr val="9B9B9B"/>
            </a:solidFill>
          </a:ln>
        </p:spPr>
        <p:style>
          <a:lnRef idx="1">
            <a:schemeClr val="dk1"/>
          </a:lnRef>
          <a:fillRef idx="0">
            <a:schemeClr val="dk1"/>
          </a:fillRef>
          <a:effectRef idx="0">
            <a:schemeClr val="dk1"/>
          </a:effectRef>
          <a:fontRef idx="minor">
            <a:schemeClr val="tx1"/>
          </a:fontRef>
        </p:style>
      </p:cxnSp>
      <p:sp>
        <p:nvSpPr>
          <p:cNvPr id="2" name="Subtitle 1"/>
          <p:cNvSpPr>
            <a:spLocks noGrp="1"/>
          </p:cNvSpPr>
          <p:nvPr>
            <p:ph type="subTitle" idx="1"/>
          </p:nvPr>
        </p:nvSpPr>
        <p:spPr/>
        <p:txBody>
          <a:bodyPr/>
          <a:lstStyle/>
          <a:p>
            <a:r>
              <a:rPr lang="en-US" dirty="0" smtClean="0">
                <a:solidFill>
                  <a:schemeClr val="bg1"/>
                </a:solidFill>
                <a:latin typeface="Arial"/>
                <a:cs typeface="Arial"/>
              </a:rPr>
              <a:t>DEMO</a:t>
            </a:r>
            <a:endParaRPr lang="en-US" dirty="0">
              <a:solidFill>
                <a:schemeClr val="bg1"/>
              </a:solidFill>
              <a:latin typeface="Arial"/>
              <a:cs typeface="Arial"/>
            </a:endParaRPr>
          </a:p>
        </p:txBody>
      </p:sp>
    </p:spTree>
    <p:extLst>
      <p:ext uri="{BB962C8B-B14F-4D97-AF65-F5344CB8AC3E}">
        <p14:creationId xmlns:p14="http://schemas.microsoft.com/office/powerpoint/2010/main" val="10430120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err="1" smtClean="0"/>
              <a:t>Xamarin</a:t>
            </a:r>
            <a:r>
              <a:rPr lang="en-US" dirty="0" smtClean="0"/>
              <a:t> store demo</a:t>
            </a:r>
            <a:endParaRPr lang="en-US" dirty="0"/>
          </a:p>
        </p:txBody>
      </p:sp>
    </p:spTree>
    <p:extLst>
      <p:ext uri="{BB962C8B-B14F-4D97-AF65-F5344CB8AC3E}">
        <p14:creationId xmlns:p14="http://schemas.microsoft.com/office/powerpoint/2010/main" val="2768866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live b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683284"/>
            <a:ext cx="9315824" cy="5197686"/>
          </a:xfrm>
          <a:prstGeom prst="rect">
            <a:avLst/>
          </a:prstGeom>
        </p:spPr>
      </p:pic>
      <p:pic>
        <p:nvPicPr>
          <p:cNvPr id="6" name="Picture 5" descr="drak blue bg.png"/>
          <p:cNvPicPr>
            <a:picLocks noChangeAspect="1"/>
          </p:cNvPicPr>
          <p:nvPr/>
        </p:nvPicPr>
        <p:blipFill>
          <a:blip r:embed="rId4">
            <a:alphaModFix/>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tretch>
            <a:fillRect/>
          </a:stretch>
        </p:blipFill>
        <p:spPr>
          <a:xfrm>
            <a:off x="-509577" y="3499556"/>
            <a:ext cx="10286275" cy="1954397"/>
          </a:xfrm>
          <a:prstGeom prst="rect">
            <a:avLst/>
          </a:prstGeom>
        </p:spPr>
      </p:pic>
      <p:cxnSp>
        <p:nvCxnSpPr>
          <p:cNvPr id="5" name="Straight Connector 4"/>
          <p:cNvCxnSpPr/>
          <p:nvPr/>
        </p:nvCxnSpPr>
        <p:spPr>
          <a:xfrm>
            <a:off x="-711200" y="3488946"/>
            <a:ext cx="10487898" cy="0"/>
          </a:xfrm>
          <a:prstGeom prst="line">
            <a:avLst/>
          </a:prstGeom>
          <a:ln w="38100" cmpd="sng">
            <a:solidFill>
              <a:srgbClr val="FFFFFF"/>
            </a:solidFill>
          </a:ln>
        </p:spPr>
        <p:style>
          <a:lnRef idx="1">
            <a:schemeClr val="dk1"/>
          </a:lnRef>
          <a:fillRef idx="0">
            <a:schemeClr val="dk1"/>
          </a:fillRef>
          <a:effectRef idx="0">
            <a:schemeClr val="dk1"/>
          </a:effectRef>
          <a:fontRef idx="minor">
            <a:schemeClr val="tx1"/>
          </a:fontRef>
        </p:style>
      </p:cxn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929" y="939800"/>
            <a:ext cx="2286060" cy="1429650"/>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9364" y="1406823"/>
            <a:ext cx="371338" cy="740005"/>
          </a:xfrm>
          <a:prstGeom prst="rect">
            <a:avLst/>
          </a:prstGeom>
        </p:spPr>
      </p:pic>
      <p:sp>
        <p:nvSpPr>
          <p:cNvPr id="28" name="Right Arrow 27"/>
          <p:cNvSpPr/>
          <p:nvPr/>
        </p:nvSpPr>
        <p:spPr>
          <a:xfrm>
            <a:off x="2979557" y="1608224"/>
            <a:ext cx="254000" cy="296333"/>
          </a:xfrm>
          <a:prstGeom prst="rightArrow">
            <a:avLst/>
          </a:prstGeom>
          <a:solidFill>
            <a:srgbClr val="FFFFF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4286" y="296419"/>
            <a:ext cx="353913" cy="695005"/>
          </a:xfrm>
          <a:prstGeom prst="rect">
            <a:avLst/>
          </a:prstGeom>
        </p:spPr>
      </p:pic>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7308" y="1183367"/>
            <a:ext cx="366160" cy="695006"/>
          </a:xfrm>
          <a:prstGeom prst="rect">
            <a:avLst/>
          </a:prstGeom>
        </p:spPr>
      </p:pic>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46422" y="2206040"/>
            <a:ext cx="715672" cy="956260"/>
          </a:xfrm>
          <a:prstGeom prst="rect">
            <a:avLst/>
          </a:prstGeom>
        </p:spPr>
      </p:pic>
      <p:pic>
        <p:nvPicPr>
          <p:cNvPr id="33" name="Pictur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82062" y="1792885"/>
            <a:ext cx="584793" cy="975715"/>
          </a:xfrm>
          <a:prstGeom prst="rect">
            <a:avLst/>
          </a:prstGeom>
        </p:spPr>
      </p:pic>
      <p:cxnSp>
        <p:nvCxnSpPr>
          <p:cNvPr id="35" name="Straight Arrow Connector 34"/>
          <p:cNvCxnSpPr/>
          <p:nvPr/>
        </p:nvCxnSpPr>
        <p:spPr>
          <a:xfrm flipV="1">
            <a:off x="6248385" y="751170"/>
            <a:ext cx="941090" cy="240254"/>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flipV="1">
            <a:off x="6451585" y="1218648"/>
            <a:ext cx="1480290" cy="188175"/>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a:off x="7668199" y="1560521"/>
            <a:ext cx="973428" cy="0"/>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a:off x="6701938" y="1792885"/>
            <a:ext cx="1108282" cy="111672"/>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a:xfrm>
            <a:off x="6251088" y="2206040"/>
            <a:ext cx="680598" cy="298242"/>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pic>
        <p:nvPicPr>
          <p:cNvPr id="40" name="Picture 39" descr="Test Cloud Logo.png"/>
          <p:cNvPicPr>
            <a:picLocks noChangeAspect="1"/>
          </p:cNvPicPr>
          <p:nvPr/>
        </p:nvPicPr>
        <p:blipFill rotWithShape="1">
          <a:blip r:embed="rId12">
            <a:extLst>
              <a:ext uri="{28A0092B-C50C-407E-A947-70E740481C1C}">
                <a14:useLocalDpi xmlns:a14="http://schemas.microsoft.com/office/drawing/2010/main" val="0"/>
              </a:ext>
            </a:extLst>
          </a:blip>
          <a:srcRect r="85876"/>
          <a:stretch/>
        </p:blipFill>
        <p:spPr>
          <a:xfrm>
            <a:off x="4711686" y="898823"/>
            <a:ext cx="1955800" cy="1870007"/>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8096" y="621421"/>
            <a:ext cx="371338" cy="740005"/>
          </a:xfrm>
          <a:prstGeom prst="rect">
            <a:avLst/>
          </a:prstGeom>
        </p:spPr>
      </p:pic>
      <p:sp>
        <p:nvSpPr>
          <p:cNvPr id="20" name="Right Arrow 19"/>
          <p:cNvSpPr/>
          <p:nvPr/>
        </p:nvSpPr>
        <p:spPr>
          <a:xfrm>
            <a:off x="4436754" y="1608224"/>
            <a:ext cx="236832" cy="276304"/>
          </a:xfrm>
          <a:prstGeom prst="rightArrow">
            <a:avLst/>
          </a:prstGeom>
          <a:solidFill>
            <a:srgbClr val="FFFFF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p:cNvGrpSpPr/>
          <p:nvPr/>
        </p:nvGrpSpPr>
        <p:grpSpPr>
          <a:xfrm>
            <a:off x="3314461" y="939800"/>
            <a:ext cx="1012252" cy="1419535"/>
            <a:chOff x="3353303" y="2551484"/>
            <a:chExt cx="1510838" cy="2118727"/>
          </a:xfrm>
          <a:solidFill>
            <a:schemeClr val="bg1"/>
          </a:solidFill>
        </p:grpSpPr>
        <p:sp>
          <p:nvSpPr>
            <p:cNvPr id="22" name="Rectangle 21"/>
            <p:cNvSpPr/>
            <p:nvPr/>
          </p:nvSpPr>
          <p:spPr>
            <a:xfrm>
              <a:off x="3353303" y="2551484"/>
              <a:ext cx="1510838" cy="211872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24" name="Rectangle 23"/>
            <p:cNvSpPr/>
            <p:nvPr/>
          </p:nvSpPr>
          <p:spPr>
            <a:xfrm>
              <a:off x="3557326" y="2831628"/>
              <a:ext cx="1118419" cy="427886"/>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solidFill>
                    <a:srgbClr val="022441"/>
                  </a:solidFill>
                  <a:latin typeface="Helvetica Light"/>
                  <a:cs typeface="Helvetica Light"/>
                </a:rPr>
                <a:t>Jenkins</a:t>
              </a:r>
              <a:endParaRPr lang="en-US" sz="1100" b="1" dirty="0">
                <a:solidFill>
                  <a:srgbClr val="022441"/>
                </a:solidFill>
                <a:latin typeface="Helvetica Light"/>
                <a:cs typeface="Helvetica Light"/>
              </a:endParaRPr>
            </a:p>
          </p:txBody>
        </p:sp>
        <p:sp>
          <p:nvSpPr>
            <p:cNvPr id="25" name="Rectangle 24"/>
            <p:cNvSpPr/>
            <p:nvPr/>
          </p:nvSpPr>
          <p:spPr>
            <a:xfrm>
              <a:off x="3557326" y="3377694"/>
              <a:ext cx="1118421" cy="427886"/>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solidFill>
                    <a:srgbClr val="022441"/>
                  </a:solidFill>
                  <a:latin typeface="Helvetica Light"/>
                  <a:cs typeface="Helvetica Light"/>
                </a:rPr>
                <a:t>TFS</a:t>
              </a:r>
              <a:endParaRPr lang="en-US" sz="1100" b="1" dirty="0">
                <a:solidFill>
                  <a:srgbClr val="022441"/>
                </a:solidFill>
                <a:latin typeface="Helvetica Light"/>
                <a:cs typeface="Helvetica Light"/>
              </a:endParaRPr>
            </a:p>
          </p:txBody>
        </p:sp>
        <p:sp>
          <p:nvSpPr>
            <p:cNvPr id="26" name="Rectangle 25"/>
            <p:cNvSpPr/>
            <p:nvPr/>
          </p:nvSpPr>
          <p:spPr>
            <a:xfrm>
              <a:off x="3557326" y="3921982"/>
              <a:ext cx="1118422" cy="427886"/>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rgbClr val="022441"/>
                  </a:solidFill>
                  <a:latin typeface="Helvetica Light"/>
                  <a:cs typeface="Helvetica Light"/>
                </a:rPr>
                <a:t>TeamCity</a:t>
              </a:r>
              <a:endParaRPr lang="en-US" sz="900" b="1" dirty="0">
                <a:solidFill>
                  <a:srgbClr val="022441"/>
                </a:solidFill>
                <a:latin typeface="Helvetica Light"/>
                <a:cs typeface="Helvetica Light"/>
              </a:endParaRPr>
            </a:p>
          </p:txBody>
        </p:sp>
      </p:grpSp>
      <p:sp>
        <p:nvSpPr>
          <p:cNvPr id="30" name="Content Placeholder 1"/>
          <p:cNvSpPr>
            <a:spLocks noGrp="1"/>
          </p:cNvSpPr>
          <p:nvPr>
            <p:ph idx="1"/>
          </p:nvPr>
        </p:nvSpPr>
        <p:spPr>
          <a:xfrm>
            <a:off x="254000" y="3658440"/>
            <a:ext cx="8580967" cy="1348951"/>
          </a:xfrm>
        </p:spPr>
        <p:txBody>
          <a:bodyPr>
            <a:normAutofit fontScale="92500" lnSpcReduction="10000"/>
          </a:bodyPr>
          <a:lstStyle/>
          <a:p>
            <a:pPr marL="0" indent="0" algn="ctr">
              <a:lnSpc>
                <a:spcPct val="120000"/>
              </a:lnSpc>
              <a:buNone/>
            </a:pPr>
            <a:r>
              <a:rPr lang="en-US" sz="2600" dirty="0" smtClean="0">
                <a:solidFill>
                  <a:srgbClr val="FFFFFF"/>
                </a:solidFill>
                <a:latin typeface="Arial"/>
                <a:cs typeface="Arial"/>
              </a:rPr>
              <a:t>Incorporate </a:t>
            </a:r>
            <a:r>
              <a:rPr lang="en-US" sz="2600" dirty="0" err="1" smtClean="0">
                <a:solidFill>
                  <a:srgbClr val="FFFFFF"/>
                </a:solidFill>
                <a:latin typeface="Arial"/>
                <a:cs typeface="Arial"/>
              </a:rPr>
              <a:t>Xamarin</a:t>
            </a:r>
            <a:r>
              <a:rPr lang="en-US" sz="2600" dirty="0" smtClean="0">
                <a:solidFill>
                  <a:srgbClr val="FFFFFF"/>
                </a:solidFill>
                <a:latin typeface="Arial"/>
                <a:cs typeface="Arial"/>
              </a:rPr>
              <a:t> Test Cloud into your continuous integration environment to shorten the feedback cycle and prevent users from finding regressions</a:t>
            </a:r>
            <a:endParaRPr lang="en-US" sz="2600" dirty="0">
              <a:solidFill>
                <a:srgbClr val="FFFFFF"/>
              </a:solidFill>
              <a:latin typeface="Arial"/>
              <a:cs typeface="Arial"/>
            </a:endParaRPr>
          </a:p>
        </p:txBody>
      </p:sp>
      <p:sp>
        <p:nvSpPr>
          <p:cNvPr id="2" name="Rectangle 1"/>
          <p:cNvSpPr/>
          <p:nvPr/>
        </p:nvSpPr>
        <p:spPr>
          <a:xfrm>
            <a:off x="7122800" y="2321235"/>
            <a:ext cx="586100" cy="726765"/>
          </a:xfrm>
          <a:prstGeom prst="rect">
            <a:avLst/>
          </a:prstGeom>
          <a:solidFill>
            <a:srgbClr val="FF0000">
              <a:alpha val="8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H="1">
            <a:off x="3794786" y="3022600"/>
            <a:ext cx="3136900" cy="0"/>
          </a:xfrm>
          <a:prstGeom prst="line">
            <a:avLst/>
          </a:prstGeom>
          <a:ln w="12700" cmpd="sng">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flipV="1">
            <a:off x="3784600" y="2504282"/>
            <a:ext cx="10186" cy="505626"/>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2865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drak blue bg.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40849" y="-70555"/>
            <a:ext cx="9440332" cy="5404557"/>
          </a:xfrm>
          <a:prstGeom prst="rect">
            <a:avLst/>
          </a:prstGeom>
        </p:spPr>
      </p:pic>
      <p:sp>
        <p:nvSpPr>
          <p:cNvPr id="13" name="Title 2"/>
          <p:cNvSpPr txBox="1">
            <a:spLocks/>
          </p:cNvSpPr>
          <p:nvPr/>
        </p:nvSpPr>
        <p:spPr>
          <a:xfrm>
            <a:off x="2145008" y="1175693"/>
            <a:ext cx="383079"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000" dirty="0">
              <a:solidFill>
                <a:schemeClr val="bg1"/>
              </a:solidFill>
              <a:latin typeface="Helvetica"/>
              <a:cs typeface="Helvetica"/>
            </a:endParaRPr>
          </a:p>
        </p:txBody>
      </p:sp>
      <p:pic>
        <p:nvPicPr>
          <p:cNvPr id="9" name="Picture 8" descr="Test Cloud Logo Color Capital Lett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112" y="205859"/>
            <a:ext cx="3423356" cy="456447"/>
          </a:xfrm>
          <a:prstGeom prst="rect">
            <a:avLst/>
          </a:prstGeom>
        </p:spPr>
      </p:pic>
      <p:sp>
        <p:nvSpPr>
          <p:cNvPr id="20" name="TextBox 19"/>
          <p:cNvSpPr txBox="1">
            <a:spLocks noChangeArrowheads="1"/>
          </p:cNvSpPr>
          <p:nvPr/>
        </p:nvSpPr>
        <p:spPr bwMode="auto">
          <a:xfrm>
            <a:off x="4200338" y="167759"/>
            <a:ext cx="5862013" cy="4424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2100" dirty="0" smtClean="0">
                <a:solidFill>
                  <a:schemeClr val="bg1"/>
                </a:solidFill>
                <a:latin typeface="Arial"/>
                <a:cs typeface="Arial"/>
              </a:rPr>
              <a:t>The End-to-End Mobile Quality Solution</a:t>
            </a:r>
            <a:endParaRPr lang="en-US" sz="2100" dirty="0">
              <a:solidFill>
                <a:schemeClr val="bg1"/>
              </a:solidFill>
              <a:latin typeface="Arial"/>
              <a:cs typeface="Arial"/>
            </a:endParaRPr>
          </a:p>
        </p:txBody>
      </p:sp>
      <p:cxnSp>
        <p:nvCxnSpPr>
          <p:cNvPr id="21" name="Straight Connector 20"/>
          <p:cNvCxnSpPr/>
          <p:nvPr/>
        </p:nvCxnSpPr>
        <p:spPr>
          <a:xfrm>
            <a:off x="457200" y="825801"/>
            <a:ext cx="82296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pic>
        <p:nvPicPr>
          <p:cNvPr id="12" name="Picture 11" descr="rep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8595" y="1277306"/>
            <a:ext cx="642727" cy="485704"/>
          </a:xfrm>
          <a:prstGeom prst="rect">
            <a:avLst/>
          </a:prstGeom>
        </p:spPr>
      </p:pic>
      <p:grpSp>
        <p:nvGrpSpPr>
          <p:cNvPr id="23" name="Group 22"/>
          <p:cNvGrpSpPr/>
          <p:nvPr/>
        </p:nvGrpSpPr>
        <p:grpSpPr>
          <a:xfrm>
            <a:off x="208320" y="1305010"/>
            <a:ext cx="891194" cy="517119"/>
            <a:chOff x="457200" y="2679049"/>
            <a:chExt cx="847225" cy="491606"/>
          </a:xfrm>
        </p:grpSpPr>
        <p:pic>
          <p:nvPicPr>
            <p:cNvPr id="25" name="Picture 24" descr="iphon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2679049"/>
              <a:ext cx="245803" cy="491606"/>
            </a:xfrm>
            <a:prstGeom prst="rect">
              <a:avLst/>
            </a:prstGeom>
          </p:spPr>
        </p:pic>
        <p:pic>
          <p:nvPicPr>
            <p:cNvPr id="26" name="Picture 25" descr="androi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653" y="2679050"/>
              <a:ext cx="251620" cy="491605"/>
            </a:xfrm>
            <a:prstGeom prst="rect">
              <a:avLst/>
            </a:prstGeom>
          </p:spPr>
        </p:pic>
        <p:pic>
          <p:nvPicPr>
            <p:cNvPr id="27" name="Picture 26" descr="window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5154" y="2679049"/>
              <a:ext cx="259271" cy="491606"/>
            </a:xfrm>
            <a:prstGeom prst="rect">
              <a:avLst/>
            </a:prstGeom>
          </p:spPr>
        </p:pic>
      </p:grpSp>
      <p:pic>
        <p:nvPicPr>
          <p:cNvPr id="24" name="Picture 23" descr="refresh.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05729" y="2553243"/>
            <a:ext cx="678085" cy="581112"/>
          </a:xfrm>
          <a:prstGeom prst="rect">
            <a:avLst/>
          </a:prstGeom>
        </p:spPr>
      </p:pic>
      <p:pic>
        <p:nvPicPr>
          <p:cNvPr id="28" name="Picture 27" descr="fragmen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239" y="2553243"/>
            <a:ext cx="786864" cy="770964"/>
          </a:xfrm>
          <a:prstGeom prst="rect">
            <a:avLst/>
          </a:prstGeom>
        </p:spPr>
      </p:pic>
      <p:sp>
        <p:nvSpPr>
          <p:cNvPr id="33" name="TextBox 32"/>
          <p:cNvSpPr txBox="1">
            <a:spLocks noChangeArrowheads="1"/>
          </p:cNvSpPr>
          <p:nvPr/>
        </p:nvSpPr>
        <p:spPr bwMode="auto">
          <a:xfrm>
            <a:off x="1226387" y="1199565"/>
            <a:ext cx="3097739" cy="1043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b="1" dirty="0" smtClean="0">
                <a:solidFill>
                  <a:schemeClr val="bg1"/>
                </a:solidFill>
                <a:latin typeface="Arial"/>
                <a:cs typeface="Arial"/>
              </a:rPr>
              <a:t>Test on Real Devices</a:t>
            </a:r>
          </a:p>
          <a:p>
            <a:pPr eaLnBrk="1" hangingPunct="1">
              <a:lnSpc>
                <a:spcPct val="50000"/>
              </a:lnSpc>
            </a:pPr>
            <a:endParaRPr lang="en-US" sz="1400" dirty="0" smtClean="0">
              <a:solidFill>
                <a:schemeClr val="bg1"/>
              </a:solidFill>
              <a:latin typeface="Arial"/>
              <a:cs typeface="Arial"/>
            </a:endParaRPr>
          </a:p>
          <a:p>
            <a:pPr eaLnBrk="1" hangingPunct="1">
              <a:lnSpc>
                <a:spcPct val="110000"/>
              </a:lnSpc>
            </a:pPr>
            <a:r>
              <a:rPr lang="en-US" sz="1200" dirty="0" smtClean="0">
                <a:solidFill>
                  <a:schemeClr val="bg1"/>
                </a:solidFill>
                <a:latin typeface="Arial"/>
                <a:cs typeface="Arial"/>
              </a:rPr>
              <a:t>Be confident that your apps function correctly and look great on real devices that are not rooted or </a:t>
            </a:r>
            <a:r>
              <a:rPr lang="en-US" sz="1200" dirty="0" smtClean="0">
                <a:solidFill>
                  <a:schemeClr val="bg1"/>
                </a:solidFill>
                <a:latin typeface="Arial"/>
                <a:cs typeface="Arial"/>
              </a:rPr>
              <a:t>jail broken.</a:t>
            </a:r>
            <a:endParaRPr lang="en-US" sz="1200" dirty="0">
              <a:solidFill>
                <a:schemeClr val="bg1"/>
              </a:solidFill>
              <a:latin typeface="Arial"/>
              <a:cs typeface="Arial"/>
            </a:endParaRPr>
          </a:p>
        </p:txBody>
      </p:sp>
      <p:sp>
        <p:nvSpPr>
          <p:cNvPr id="34" name="TextBox 33"/>
          <p:cNvSpPr txBox="1">
            <a:spLocks noChangeArrowheads="1"/>
          </p:cNvSpPr>
          <p:nvPr/>
        </p:nvSpPr>
        <p:spPr bwMode="auto">
          <a:xfrm>
            <a:off x="5563786" y="2540536"/>
            <a:ext cx="3961341" cy="1043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b="1" dirty="0" smtClean="0">
                <a:solidFill>
                  <a:schemeClr val="bg1"/>
                </a:solidFill>
                <a:latin typeface="Arial"/>
                <a:cs typeface="Arial"/>
              </a:rPr>
              <a:t>Accelerate with Continuous Integration</a:t>
            </a:r>
          </a:p>
          <a:p>
            <a:pPr eaLnBrk="1" hangingPunct="1">
              <a:lnSpc>
                <a:spcPct val="50000"/>
              </a:lnSpc>
            </a:pPr>
            <a:endParaRPr lang="en-US" sz="1400" dirty="0" smtClean="0">
              <a:solidFill>
                <a:schemeClr val="bg1"/>
              </a:solidFill>
              <a:latin typeface="Arial"/>
              <a:cs typeface="Arial"/>
            </a:endParaRPr>
          </a:p>
          <a:p>
            <a:pPr eaLnBrk="1" hangingPunct="1">
              <a:lnSpc>
                <a:spcPct val="110000"/>
              </a:lnSpc>
            </a:pPr>
            <a:r>
              <a:rPr lang="en-US" sz="1200" dirty="0" smtClean="0">
                <a:solidFill>
                  <a:schemeClr val="bg1"/>
                </a:solidFill>
                <a:latin typeface="Arial"/>
                <a:cs typeface="Arial"/>
              </a:rPr>
              <a:t>Integrate </a:t>
            </a:r>
            <a:r>
              <a:rPr lang="en-US" sz="1200" dirty="0" err="1" smtClean="0">
                <a:solidFill>
                  <a:schemeClr val="bg1"/>
                </a:solidFill>
                <a:latin typeface="Arial"/>
                <a:cs typeface="Arial"/>
              </a:rPr>
              <a:t>Xamarin</a:t>
            </a:r>
            <a:r>
              <a:rPr lang="en-US" sz="1200" dirty="0" smtClean="0">
                <a:solidFill>
                  <a:schemeClr val="bg1"/>
                </a:solidFill>
                <a:latin typeface="Arial"/>
                <a:cs typeface="Arial"/>
              </a:rPr>
              <a:t> Test Cloud into your </a:t>
            </a:r>
            <a:br>
              <a:rPr lang="en-US" sz="1200" dirty="0" smtClean="0">
                <a:solidFill>
                  <a:schemeClr val="bg1"/>
                </a:solidFill>
                <a:latin typeface="Arial"/>
                <a:cs typeface="Arial"/>
              </a:rPr>
            </a:br>
            <a:r>
              <a:rPr lang="en-US" sz="1200" dirty="0" smtClean="0">
                <a:solidFill>
                  <a:schemeClr val="bg1"/>
                </a:solidFill>
                <a:latin typeface="Arial"/>
                <a:cs typeface="Arial"/>
              </a:rPr>
              <a:t>continuous integration process or ALM </a:t>
            </a:r>
            <a:br>
              <a:rPr lang="en-US" sz="1200" dirty="0" smtClean="0">
                <a:solidFill>
                  <a:schemeClr val="bg1"/>
                </a:solidFill>
                <a:latin typeface="Arial"/>
                <a:cs typeface="Arial"/>
              </a:rPr>
            </a:br>
            <a:r>
              <a:rPr lang="en-US" sz="1200" dirty="0" smtClean="0">
                <a:solidFill>
                  <a:schemeClr val="bg1"/>
                </a:solidFill>
                <a:latin typeface="Arial"/>
                <a:cs typeface="Arial"/>
              </a:rPr>
              <a:t>to make every release a quality release</a:t>
            </a:r>
            <a:endParaRPr lang="en-US" sz="1200" dirty="0">
              <a:solidFill>
                <a:schemeClr val="bg1"/>
              </a:solidFill>
              <a:latin typeface="Arial"/>
              <a:cs typeface="Arial"/>
            </a:endParaRPr>
          </a:p>
        </p:txBody>
      </p:sp>
      <p:sp>
        <p:nvSpPr>
          <p:cNvPr id="35" name="TextBox 34"/>
          <p:cNvSpPr txBox="1">
            <a:spLocks noChangeArrowheads="1"/>
          </p:cNvSpPr>
          <p:nvPr/>
        </p:nvSpPr>
        <p:spPr bwMode="auto">
          <a:xfrm>
            <a:off x="5563786" y="1199565"/>
            <a:ext cx="3097739" cy="1043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b="1" dirty="0" smtClean="0">
                <a:solidFill>
                  <a:schemeClr val="bg1"/>
                </a:solidFill>
                <a:latin typeface="Arial"/>
                <a:cs typeface="Arial"/>
              </a:rPr>
              <a:t>Analyze Results Quickly </a:t>
            </a:r>
          </a:p>
          <a:p>
            <a:pPr eaLnBrk="1" hangingPunct="1">
              <a:lnSpc>
                <a:spcPct val="50000"/>
              </a:lnSpc>
            </a:pPr>
            <a:endParaRPr lang="en-US" sz="1400" dirty="0" smtClean="0">
              <a:solidFill>
                <a:schemeClr val="bg1"/>
              </a:solidFill>
              <a:latin typeface="Arial"/>
              <a:cs typeface="Arial"/>
            </a:endParaRPr>
          </a:p>
          <a:p>
            <a:pPr eaLnBrk="1" hangingPunct="1">
              <a:lnSpc>
                <a:spcPct val="110000"/>
              </a:lnSpc>
            </a:pPr>
            <a:r>
              <a:rPr lang="en-US" sz="1200" dirty="0" smtClean="0">
                <a:solidFill>
                  <a:schemeClr val="bg1"/>
                </a:solidFill>
                <a:latin typeface="Arial"/>
                <a:cs typeface="Arial"/>
              </a:rPr>
              <a:t>More than detailed technical feedback, stunning visual reporting performance monitoring</a:t>
            </a:r>
            <a:endParaRPr lang="en-US" sz="1200" dirty="0">
              <a:solidFill>
                <a:schemeClr val="bg1"/>
              </a:solidFill>
              <a:latin typeface="Arial"/>
              <a:cs typeface="Arial"/>
            </a:endParaRPr>
          </a:p>
        </p:txBody>
      </p:sp>
      <p:sp>
        <p:nvSpPr>
          <p:cNvPr id="36" name="TextBox 35"/>
          <p:cNvSpPr txBox="1">
            <a:spLocks noChangeArrowheads="1"/>
          </p:cNvSpPr>
          <p:nvPr/>
        </p:nvSpPr>
        <p:spPr bwMode="auto">
          <a:xfrm>
            <a:off x="1226387" y="2464336"/>
            <a:ext cx="3097739" cy="1043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b="1" dirty="0" smtClean="0">
                <a:solidFill>
                  <a:schemeClr val="bg1"/>
                </a:solidFill>
                <a:latin typeface="Arial"/>
                <a:cs typeface="Arial"/>
              </a:rPr>
              <a:t>Beat Fragmentation</a:t>
            </a:r>
          </a:p>
          <a:p>
            <a:pPr eaLnBrk="1" hangingPunct="1">
              <a:lnSpc>
                <a:spcPct val="50000"/>
              </a:lnSpc>
            </a:pPr>
            <a:endParaRPr lang="en-US" sz="1400" dirty="0" smtClean="0">
              <a:solidFill>
                <a:schemeClr val="bg1"/>
              </a:solidFill>
              <a:latin typeface="Arial"/>
              <a:cs typeface="Arial"/>
            </a:endParaRPr>
          </a:p>
          <a:p>
            <a:pPr eaLnBrk="1" hangingPunct="1">
              <a:lnSpc>
                <a:spcPct val="110000"/>
              </a:lnSpc>
            </a:pPr>
            <a:r>
              <a:rPr lang="en-US" sz="1200" dirty="0" smtClean="0">
                <a:solidFill>
                  <a:schemeClr val="bg1"/>
                </a:solidFill>
                <a:latin typeface="Arial"/>
                <a:cs typeface="Arial"/>
              </a:rPr>
              <a:t>Test automatically on hundreds of combinations of operation systems, screens and resolutions</a:t>
            </a:r>
            <a:endParaRPr lang="en-US" sz="1200" dirty="0">
              <a:solidFill>
                <a:schemeClr val="bg1"/>
              </a:solidFill>
              <a:latin typeface="Arial"/>
              <a:cs typeface="Arial"/>
            </a:endParaRPr>
          </a:p>
        </p:txBody>
      </p:sp>
      <p:pic>
        <p:nvPicPr>
          <p:cNvPr id="22" name="Picture 21" descr="android-stopwatch.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1039" y="3968323"/>
            <a:ext cx="612683" cy="699975"/>
          </a:xfrm>
          <a:prstGeom prst="rect">
            <a:avLst/>
          </a:prstGeom>
        </p:spPr>
      </p:pic>
      <p:pic>
        <p:nvPicPr>
          <p:cNvPr id="29" name="Picture 28" descr="UI testing.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55563" y="3972628"/>
            <a:ext cx="642727" cy="682292"/>
          </a:xfrm>
          <a:prstGeom prst="rect">
            <a:avLst/>
          </a:prstGeom>
        </p:spPr>
      </p:pic>
      <p:sp>
        <p:nvSpPr>
          <p:cNvPr id="30" name="TextBox 29"/>
          <p:cNvSpPr txBox="1">
            <a:spLocks noChangeArrowheads="1"/>
          </p:cNvSpPr>
          <p:nvPr/>
        </p:nvSpPr>
        <p:spPr bwMode="auto">
          <a:xfrm>
            <a:off x="1226387" y="3853673"/>
            <a:ext cx="3097739" cy="1043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b="1" dirty="0" smtClean="0">
                <a:solidFill>
                  <a:schemeClr val="bg1"/>
                </a:solidFill>
                <a:latin typeface="Arial"/>
                <a:cs typeface="Arial"/>
              </a:rPr>
              <a:t>Start immediately</a:t>
            </a:r>
          </a:p>
          <a:p>
            <a:pPr eaLnBrk="1" hangingPunct="1">
              <a:lnSpc>
                <a:spcPct val="50000"/>
              </a:lnSpc>
            </a:pPr>
            <a:endParaRPr lang="en-US" sz="1400" dirty="0" smtClean="0">
              <a:solidFill>
                <a:schemeClr val="bg1"/>
              </a:solidFill>
              <a:latin typeface="Arial"/>
              <a:cs typeface="Arial"/>
            </a:endParaRPr>
          </a:p>
          <a:p>
            <a:pPr eaLnBrk="1" hangingPunct="1">
              <a:lnSpc>
                <a:spcPct val="110000"/>
              </a:lnSpc>
            </a:pPr>
            <a:r>
              <a:rPr lang="en-US" sz="1200" dirty="0" smtClean="0">
                <a:solidFill>
                  <a:schemeClr val="bg1"/>
                </a:solidFill>
                <a:latin typeface="Arial"/>
                <a:cs typeface="Arial"/>
              </a:rPr>
              <a:t>Dedicated QA engineers get you up and running with </a:t>
            </a:r>
            <a:r>
              <a:rPr lang="en-US" sz="1200" dirty="0" err="1" smtClean="0">
                <a:solidFill>
                  <a:schemeClr val="bg1"/>
                </a:solidFill>
                <a:latin typeface="Arial"/>
                <a:cs typeface="Arial"/>
              </a:rPr>
              <a:t>Xamarin</a:t>
            </a:r>
            <a:r>
              <a:rPr lang="en-US" sz="1200" dirty="0" smtClean="0">
                <a:solidFill>
                  <a:schemeClr val="bg1"/>
                </a:solidFill>
                <a:latin typeface="Arial"/>
                <a:cs typeface="Arial"/>
              </a:rPr>
              <a:t> Test Cloud fast and ensure your ongoing success</a:t>
            </a:r>
            <a:endParaRPr lang="en-US" sz="1200" dirty="0">
              <a:solidFill>
                <a:schemeClr val="bg1"/>
              </a:solidFill>
              <a:latin typeface="Arial"/>
              <a:cs typeface="Arial"/>
            </a:endParaRPr>
          </a:p>
        </p:txBody>
      </p:sp>
      <p:sp>
        <p:nvSpPr>
          <p:cNvPr id="31" name="TextBox 30"/>
          <p:cNvSpPr txBox="1">
            <a:spLocks noChangeArrowheads="1"/>
          </p:cNvSpPr>
          <p:nvPr/>
        </p:nvSpPr>
        <p:spPr bwMode="auto">
          <a:xfrm>
            <a:off x="5563786" y="3864881"/>
            <a:ext cx="3097739"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b="1" dirty="0" smtClean="0">
                <a:solidFill>
                  <a:schemeClr val="bg1"/>
                </a:solidFill>
                <a:latin typeface="Arial"/>
                <a:cs typeface="Arial"/>
              </a:rPr>
              <a:t>Author Tests Easily</a:t>
            </a:r>
          </a:p>
          <a:p>
            <a:pPr eaLnBrk="1" hangingPunct="1">
              <a:lnSpc>
                <a:spcPct val="50000"/>
              </a:lnSpc>
            </a:pPr>
            <a:endParaRPr lang="en-US" sz="1400" dirty="0" smtClean="0">
              <a:solidFill>
                <a:schemeClr val="bg1"/>
              </a:solidFill>
              <a:latin typeface="Arial"/>
              <a:cs typeface="Arial"/>
            </a:endParaRPr>
          </a:p>
          <a:p>
            <a:pPr eaLnBrk="1" hangingPunct="1">
              <a:lnSpc>
                <a:spcPct val="110000"/>
              </a:lnSpc>
            </a:pPr>
            <a:r>
              <a:rPr lang="en-US" sz="1200" dirty="0" smtClean="0">
                <a:solidFill>
                  <a:schemeClr val="bg1"/>
                </a:solidFill>
                <a:latin typeface="Arial"/>
                <a:cs typeface="Arial"/>
              </a:rPr>
              <a:t>Test your entire app, from the UI down, using object-level user interface testing</a:t>
            </a:r>
            <a:endParaRPr lang="en-US" sz="1200" dirty="0">
              <a:solidFill>
                <a:schemeClr val="bg1"/>
              </a:solidFill>
              <a:latin typeface="Arial"/>
              <a:cs typeface="Arial"/>
            </a:endParaRPr>
          </a:p>
        </p:txBody>
      </p:sp>
    </p:spTree>
    <p:extLst>
      <p:ext uri="{BB962C8B-B14F-4D97-AF65-F5344CB8AC3E}">
        <p14:creationId xmlns:p14="http://schemas.microsoft.com/office/powerpoint/2010/main" val="3154200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solidFill>
                  <a:srgbClr val="FFFFFF"/>
                </a:solidFill>
                <a:latin typeface="Arial"/>
                <a:cs typeface="Arial"/>
              </a:rPr>
              <a:t>App Explorer</a:t>
            </a:r>
            <a:endParaRPr lang="en-US" dirty="0">
              <a:solidFill>
                <a:srgbClr val="FFFFFF"/>
              </a:solidFill>
              <a:latin typeface="Arial"/>
              <a:cs typeface="Arial"/>
            </a:endParaRPr>
          </a:p>
        </p:txBody>
      </p:sp>
      <p:pic>
        <p:nvPicPr>
          <p:cNvPr id="5" name="Content Placeholder 4"/>
          <p:cNvPicPr>
            <a:picLocks noGrp="1" noChangeAspect="1"/>
          </p:cNvPicPr>
          <p:nvPr>
            <p:ph idx="1"/>
          </p:nvPr>
        </p:nvPicPr>
        <p:blipFill rotWithShape="1">
          <a:blip r:embed="rId2"/>
          <a:srcRect t="2996" r="3524" b="3519"/>
          <a:stretch/>
        </p:blipFill>
        <p:spPr>
          <a:xfrm>
            <a:off x="407696" y="1144287"/>
            <a:ext cx="4074270" cy="2998564"/>
          </a:xfrm>
        </p:spPr>
      </p:pic>
      <p:sp>
        <p:nvSpPr>
          <p:cNvPr id="7" name="TextBox 6"/>
          <p:cNvSpPr txBox="1">
            <a:spLocks noChangeArrowheads="1"/>
          </p:cNvSpPr>
          <p:nvPr/>
        </p:nvSpPr>
        <p:spPr bwMode="auto">
          <a:xfrm>
            <a:off x="4922087" y="1132874"/>
            <a:ext cx="3097739" cy="2458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285750" indent="-285750" eaLnBrk="1" hangingPunct="1">
              <a:lnSpc>
                <a:spcPct val="110000"/>
              </a:lnSpc>
              <a:buFont typeface="Arial"/>
              <a:buChar char="•"/>
            </a:pPr>
            <a:r>
              <a:rPr lang="en-US" sz="1400" b="1" dirty="0" smtClean="0">
                <a:solidFill>
                  <a:schemeClr val="bg1"/>
                </a:solidFill>
                <a:latin typeface="Arial"/>
                <a:cs typeface="Arial"/>
              </a:rPr>
              <a:t>Walk your app</a:t>
            </a:r>
            <a:br>
              <a:rPr lang="en-US" sz="1400" b="1" dirty="0" smtClean="0">
                <a:solidFill>
                  <a:schemeClr val="bg1"/>
                </a:solidFill>
                <a:latin typeface="Arial"/>
                <a:cs typeface="Arial"/>
              </a:rPr>
            </a:br>
            <a:r>
              <a:rPr lang="en-US" sz="1400" dirty="0" smtClean="0">
                <a:solidFill>
                  <a:schemeClr val="bg1"/>
                </a:solidFill>
                <a:latin typeface="Arial"/>
                <a:cs typeface="Arial"/>
              </a:rPr>
              <a:t>Walks every screen/button in your app to look for crashes and major issues.</a:t>
            </a:r>
            <a:br>
              <a:rPr lang="en-US" sz="1400" dirty="0" smtClean="0">
                <a:solidFill>
                  <a:schemeClr val="bg1"/>
                </a:solidFill>
                <a:latin typeface="Arial"/>
                <a:cs typeface="Arial"/>
              </a:rPr>
            </a:br>
            <a:r>
              <a:rPr lang="en-US" sz="1400" dirty="0" smtClean="0">
                <a:solidFill>
                  <a:schemeClr val="bg1"/>
                </a:solidFill>
                <a:latin typeface="Arial"/>
                <a:cs typeface="Arial"/>
              </a:rPr>
              <a:t/>
            </a:r>
            <a:br>
              <a:rPr lang="en-US" sz="1400" dirty="0" smtClean="0">
                <a:solidFill>
                  <a:schemeClr val="bg1"/>
                </a:solidFill>
                <a:latin typeface="Arial"/>
                <a:cs typeface="Arial"/>
              </a:rPr>
            </a:br>
            <a:endParaRPr lang="en-US" sz="1400" dirty="0" smtClean="0">
              <a:solidFill>
                <a:schemeClr val="bg1"/>
              </a:solidFill>
              <a:latin typeface="Arial"/>
              <a:cs typeface="Arial"/>
            </a:endParaRPr>
          </a:p>
          <a:p>
            <a:pPr marL="285750" indent="-285750" eaLnBrk="1" hangingPunct="1">
              <a:lnSpc>
                <a:spcPct val="110000"/>
              </a:lnSpc>
              <a:buFont typeface="Arial"/>
              <a:buChar char="•"/>
            </a:pPr>
            <a:r>
              <a:rPr lang="en-US" sz="1400" b="1" dirty="0" smtClean="0">
                <a:solidFill>
                  <a:schemeClr val="bg1"/>
                </a:solidFill>
                <a:latin typeface="Arial"/>
                <a:cs typeface="Arial"/>
              </a:rPr>
              <a:t>“Generation” </a:t>
            </a:r>
            <a:br>
              <a:rPr lang="en-US" sz="1400" b="1" dirty="0" smtClean="0">
                <a:solidFill>
                  <a:schemeClr val="bg1"/>
                </a:solidFill>
                <a:latin typeface="Arial"/>
                <a:cs typeface="Arial"/>
              </a:rPr>
            </a:br>
            <a:r>
              <a:rPr lang="en-US" sz="1400" dirty="0" smtClean="0">
                <a:solidFill>
                  <a:schemeClr val="bg1"/>
                </a:solidFill>
                <a:latin typeface="Arial"/>
                <a:cs typeface="Arial"/>
              </a:rPr>
              <a:t>Tours the app and performing actions like “tapping buttons”</a:t>
            </a:r>
          </a:p>
          <a:p>
            <a:pPr marL="285750" indent="-285750" eaLnBrk="1" hangingPunct="1">
              <a:lnSpc>
                <a:spcPct val="110000"/>
              </a:lnSpc>
              <a:buFont typeface="Arial"/>
              <a:buChar char="•"/>
            </a:pPr>
            <a:endParaRPr lang="en-US" sz="1400" dirty="0">
              <a:solidFill>
                <a:schemeClr val="bg1"/>
              </a:solidFill>
              <a:latin typeface="Arial"/>
              <a:cs typeface="Arial"/>
            </a:endParaRPr>
          </a:p>
        </p:txBody>
      </p:sp>
    </p:spTree>
    <p:extLst>
      <p:ext uri="{BB962C8B-B14F-4D97-AF65-F5344CB8AC3E}">
        <p14:creationId xmlns:p14="http://schemas.microsoft.com/office/powerpoint/2010/main" val="2639616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4AA4D8"/>
                </a:solidFill>
                <a:latin typeface="Arial"/>
                <a:cs typeface="Arial"/>
              </a:rPr>
              <a:t>App Explorer</a:t>
            </a:r>
            <a:endParaRPr lang="en-US" dirty="0">
              <a:solidFill>
                <a:srgbClr val="4AA4D8"/>
              </a:solidFill>
              <a:latin typeface="Arial"/>
              <a:cs typeface="Arial"/>
            </a:endParaRPr>
          </a:p>
        </p:txBody>
      </p:sp>
      <p:sp>
        <p:nvSpPr>
          <p:cNvPr id="7" name="TextBox 6"/>
          <p:cNvSpPr txBox="1">
            <a:spLocks noChangeArrowheads="1"/>
          </p:cNvSpPr>
          <p:nvPr/>
        </p:nvSpPr>
        <p:spPr bwMode="auto">
          <a:xfrm>
            <a:off x="4922087" y="1132874"/>
            <a:ext cx="3097739" cy="26956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285750" indent="-285750" eaLnBrk="1" hangingPunct="1">
              <a:lnSpc>
                <a:spcPct val="110000"/>
              </a:lnSpc>
              <a:buFont typeface="Arial"/>
              <a:buChar char="•"/>
            </a:pPr>
            <a:r>
              <a:rPr lang="en-US" sz="1400" b="1" dirty="0" smtClean="0">
                <a:solidFill>
                  <a:srgbClr val="4AA4D8"/>
                </a:solidFill>
                <a:latin typeface="Arial"/>
                <a:cs typeface="Arial"/>
              </a:rPr>
              <a:t>Run Phase</a:t>
            </a:r>
            <a:br>
              <a:rPr lang="en-US" sz="1400" b="1" dirty="0" smtClean="0">
                <a:solidFill>
                  <a:srgbClr val="4AA4D8"/>
                </a:solidFill>
                <a:latin typeface="Arial"/>
                <a:cs typeface="Arial"/>
              </a:rPr>
            </a:br>
            <a:r>
              <a:rPr lang="en-US" sz="1400" dirty="0" smtClean="0">
                <a:solidFill>
                  <a:srgbClr val="4AA4D8"/>
                </a:solidFill>
                <a:latin typeface="Arial"/>
                <a:cs typeface="Arial"/>
              </a:rPr>
              <a:t>Runs the app through your suite of test devices</a:t>
            </a:r>
          </a:p>
          <a:p>
            <a:pPr marL="285750" indent="-285750" eaLnBrk="1" hangingPunct="1">
              <a:lnSpc>
                <a:spcPct val="110000"/>
              </a:lnSpc>
              <a:buFont typeface="Arial"/>
              <a:buChar char="•"/>
            </a:pPr>
            <a:endParaRPr lang="en-US" sz="1400" dirty="0" smtClean="0">
              <a:solidFill>
                <a:srgbClr val="4AA4D8"/>
              </a:solidFill>
              <a:latin typeface="Arial"/>
              <a:cs typeface="Arial"/>
            </a:endParaRPr>
          </a:p>
          <a:p>
            <a:pPr marL="285750" indent="-285750" eaLnBrk="1" hangingPunct="1">
              <a:lnSpc>
                <a:spcPct val="110000"/>
              </a:lnSpc>
              <a:buFont typeface="Arial"/>
              <a:buChar char="•"/>
            </a:pPr>
            <a:r>
              <a:rPr lang="en-US" sz="1400" b="1" dirty="0" smtClean="0">
                <a:solidFill>
                  <a:srgbClr val="4AA4D8"/>
                </a:solidFill>
                <a:latin typeface="Arial"/>
                <a:cs typeface="Arial"/>
              </a:rPr>
              <a:t>App Crashes</a:t>
            </a:r>
            <a:br>
              <a:rPr lang="en-US" sz="1400" b="1" dirty="0" smtClean="0">
                <a:solidFill>
                  <a:srgbClr val="4AA4D8"/>
                </a:solidFill>
                <a:latin typeface="Arial"/>
                <a:cs typeface="Arial"/>
              </a:rPr>
            </a:br>
            <a:endParaRPr lang="en-US" sz="1400" b="1" dirty="0" smtClean="0">
              <a:solidFill>
                <a:srgbClr val="4AA4D8"/>
              </a:solidFill>
              <a:latin typeface="Arial"/>
              <a:cs typeface="Arial"/>
            </a:endParaRPr>
          </a:p>
          <a:p>
            <a:pPr marL="285750" indent="-285750" eaLnBrk="1" hangingPunct="1">
              <a:lnSpc>
                <a:spcPct val="110000"/>
              </a:lnSpc>
              <a:buFont typeface="Arial"/>
              <a:buChar char="•"/>
            </a:pPr>
            <a:r>
              <a:rPr lang="en-US" sz="1400" b="1" dirty="0" smtClean="0">
                <a:solidFill>
                  <a:srgbClr val="4AA4D8"/>
                </a:solidFill>
                <a:latin typeface="Arial"/>
                <a:cs typeface="Arial"/>
              </a:rPr>
              <a:t>Missing UI</a:t>
            </a:r>
            <a:br>
              <a:rPr lang="en-US" sz="1400" b="1" dirty="0" smtClean="0">
                <a:solidFill>
                  <a:srgbClr val="4AA4D8"/>
                </a:solidFill>
                <a:latin typeface="Arial"/>
                <a:cs typeface="Arial"/>
              </a:rPr>
            </a:br>
            <a:endParaRPr lang="en-US" sz="1400" b="1" dirty="0" smtClean="0">
              <a:solidFill>
                <a:srgbClr val="4AA4D8"/>
              </a:solidFill>
              <a:latin typeface="Arial"/>
              <a:cs typeface="Arial"/>
            </a:endParaRPr>
          </a:p>
          <a:p>
            <a:pPr marL="285750" indent="-285750" eaLnBrk="1" hangingPunct="1">
              <a:lnSpc>
                <a:spcPct val="110000"/>
              </a:lnSpc>
              <a:buFont typeface="Arial"/>
              <a:buChar char="•"/>
            </a:pPr>
            <a:r>
              <a:rPr lang="en-US" sz="1400" b="1" dirty="0" smtClean="0">
                <a:solidFill>
                  <a:srgbClr val="4AA4D8"/>
                </a:solidFill>
                <a:latin typeface="Arial"/>
                <a:cs typeface="Arial"/>
              </a:rPr>
              <a:t>Can’t install</a:t>
            </a:r>
            <a:br>
              <a:rPr lang="en-US" sz="1400" b="1" dirty="0" smtClean="0">
                <a:solidFill>
                  <a:srgbClr val="4AA4D8"/>
                </a:solidFill>
                <a:latin typeface="Arial"/>
                <a:cs typeface="Arial"/>
              </a:rPr>
            </a:br>
            <a:endParaRPr lang="en-US" sz="1400" b="1" dirty="0" smtClean="0">
              <a:solidFill>
                <a:srgbClr val="4AA4D8"/>
              </a:solidFill>
              <a:latin typeface="Arial"/>
              <a:cs typeface="Arial"/>
            </a:endParaRPr>
          </a:p>
          <a:p>
            <a:pPr marL="285750" indent="-285750" eaLnBrk="1" hangingPunct="1">
              <a:lnSpc>
                <a:spcPct val="110000"/>
              </a:lnSpc>
              <a:buFont typeface="Arial"/>
              <a:buChar char="•"/>
            </a:pPr>
            <a:endParaRPr lang="en-US" sz="1400" dirty="0">
              <a:solidFill>
                <a:srgbClr val="4AA4D8"/>
              </a:solidFill>
              <a:latin typeface="Arial"/>
              <a:cs typeface="Arial"/>
            </a:endParaRPr>
          </a:p>
        </p:txBody>
      </p:sp>
      <p:pic>
        <p:nvPicPr>
          <p:cNvPr id="2" name="Picture 1"/>
          <p:cNvPicPr>
            <a:picLocks noChangeAspect="1"/>
          </p:cNvPicPr>
          <p:nvPr/>
        </p:nvPicPr>
        <p:blipFill>
          <a:blip r:embed="rId2"/>
          <a:stretch>
            <a:fillRect/>
          </a:stretch>
        </p:blipFill>
        <p:spPr>
          <a:xfrm>
            <a:off x="259993" y="834048"/>
            <a:ext cx="4338550" cy="4250826"/>
          </a:xfrm>
          <a:prstGeom prst="rect">
            <a:avLst/>
          </a:prstGeom>
        </p:spPr>
      </p:pic>
    </p:spTree>
    <p:extLst>
      <p:ext uri="{BB962C8B-B14F-4D97-AF65-F5344CB8AC3E}">
        <p14:creationId xmlns:p14="http://schemas.microsoft.com/office/powerpoint/2010/main" val="1702040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641"/>
            <a:ext cx="8229600" cy="857250"/>
          </a:xfrm>
        </p:spPr>
        <p:txBody>
          <a:bodyPr/>
          <a:lstStyle/>
          <a:p>
            <a:r>
              <a:rPr lang="en-US" dirty="0" err="1" smtClean="0"/>
              <a:t>Xamarin</a:t>
            </a:r>
            <a:r>
              <a:rPr lang="en-US" dirty="0" smtClean="0"/>
              <a:t> Test Cloud Monthly Pricing – Consulting Partners</a:t>
            </a:r>
            <a:endParaRPr lang="en-US" dirty="0"/>
          </a:p>
        </p:txBody>
      </p:sp>
      <p:sp>
        <p:nvSpPr>
          <p:cNvPr id="6" name="Rectangle 5"/>
          <p:cNvSpPr/>
          <p:nvPr/>
        </p:nvSpPr>
        <p:spPr>
          <a:xfrm>
            <a:off x="4479667" y="2387084"/>
            <a:ext cx="184666" cy="369332"/>
          </a:xfrm>
          <a:prstGeom prst="rect">
            <a:avLst/>
          </a:prstGeom>
        </p:spPr>
        <p:txBody>
          <a:bodyPr wrap="none">
            <a:spAutoFit/>
          </a:bodyPr>
          <a:lstStyle/>
          <a:p>
            <a:r>
              <a:rPr lang="en-US" dirty="0" smtClean="0"/>
              <a:t> </a:t>
            </a:r>
            <a:endParaRPr lang="en-US" dirty="0"/>
          </a:p>
        </p:txBody>
      </p:sp>
      <p:graphicFrame>
        <p:nvGraphicFramePr>
          <p:cNvPr id="5" name="Shape 293"/>
          <p:cNvGraphicFramePr/>
          <p:nvPr>
            <p:extLst>
              <p:ext uri="{D42A27DB-BD31-4B8C-83A1-F6EECF244321}">
                <p14:modId xmlns:p14="http://schemas.microsoft.com/office/powerpoint/2010/main" val="848551488"/>
              </p:ext>
            </p:extLst>
          </p:nvPr>
        </p:nvGraphicFramePr>
        <p:xfrm>
          <a:off x="257798" y="847809"/>
          <a:ext cx="8621538" cy="3715613"/>
        </p:xfrm>
        <a:graphic>
          <a:graphicData uri="http://schemas.openxmlformats.org/drawingml/2006/table">
            <a:tbl>
              <a:tblPr>
                <a:noFill/>
              </a:tblPr>
              <a:tblGrid>
                <a:gridCol w="2425878"/>
                <a:gridCol w="1239132"/>
                <a:gridCol w="1239132"/>
                <a:gridCol w="1239132"/>
                <a:gridCol w="1239132"/>
                <a:gridCol w="1239132"/>
              </a:tblGrid>
              <a:tr h="717059">
                <a:tc>
                  <a:txBody>
                    <a:bodyPr/>
                    <a:lstStyle/>
                    <a:p>
                      <a:pPr lvl="0" rtl="0">
                        <a:spcBef>
                          <a:spcPts val="0"/>
                        </a:spcBef>
                        <a:buNone/>
                      </a:pPr>
                      <a:endParaRPr sz="1600"/>
                    </a:p>
                  </a:txBody>
                  <a:tcPr marL="91425" marR="91425" marT="91425" marB="91425" anchor="ctr">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tcPr>
                </a:tc>
                <a:tc>
                  <a:txBody>
                    <a:bodyPr/>
                    <a:lstStyle/>
                    <a:p>
                      <a:pPr lvl="0" algn="ctr" rtl="0">
                        <a:spcBef>
                          <a:spcPts val="0"/>
                        </a:spcBef>
                        <a:buNone/>
                      </a:pPr>
                      <a:r>
                        <a:rPr lang="en" sz="1600" b="1" dirty="0">
                          <a:solidFill>
                            <a:srgbClr val="000000"/>
                          </a:solidFill>
                          <a:latin typeface="Calibri"/>
                          <a:ea typeface="Calibri"/>
                          <a:cs typeface="Calibri"/>
                          <a:sym typeface="Calibri"/>
                        </a:rPr>
                        <a:t>Basic</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tcPr>
                </a:tc>
                <a:tc>
                  <a:txBody>
                    <a:bodyPr/>
                    <a:lstStyle/>
                    <a:p>
                      <a:pPr lvl="0" algn="ctr" rtl="0">
                        <a:spcBef>
                          <a:spcPts val="0"/>
                        </a:spcBef>
                        <a:buNone/>
                      </a:pPr>
                      <a:r>
                        <a:rPr lang="en" sz="1600" b="1" dirty="0">
                          <a:solidFill>
                            <a:srgbClr val="000000"/>
                          </a:solidFill>
                          <a:latin typeface="Calibri"/>
                          <a:ea typeface="Calibri"/>
                          <a:cs typeface="Calibri"/>
                          <a:sym typeface="Calibri"/>
                        </a:rPr>
                        <a:t>Plus</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smtClean="0">
                          <a:solidFill>
                            <a:srgbClr val="000000"/>
                          </a:solidFill>
                          <a:latin typeface="+mn-lt"/>
                          <a:ea typeface="Calibri"/>
                          <a:cs typeface="Calibri"/>
                          <a:sym typeface="Calibri"/>
                        </a:rPr>
                        <a:t>Professional</a:t>
                      </a:r>
                      <a:endParaRPr lang="en" sz="1600" b="1" dirty="0" smtClean="0">
                        <a:solidFill>
                          <a:srgbClr val="000000"/>
                        </a:solidFill>
                        <a:latin typeface="+mn-lt"/>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smtClean="0">
                          <a:solidFill>
                            <a:srgbClr val="000000"/>
                          </a:solidFill>
                          <a:latin typeface="+mn-lt"/>
                          <a:ea typeface="Calibri"/>
                          <a:cs typeface="Calibri"/>
                          <a:sym typeface="Calibri"/>
                        </a:rPr>
                        <a:t>Business</a:t>
                      </a:r>
                      <a:endParaRPr lang="en" sz="1600" b="1" dirty="0" smtClean="0">
                        <a:solidFill>
                          <a:srgbClr val="000000"/>
                        </a:solidFill>
                        <a:latin typeface="+mn-lt"/>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smtClean="0">
                          <a:solidFill>
                            <a:srgbClr val="000000"/>
                          </a:solidFill>
                          <a:latin typeface="+mn-lt"/>
                          <a:ea typeface="Calibri"/>
                          <a:cs typeface="Calibri"/>
                          <a:sym typeface="Calibri"/>
                        </a:rPr>
                        <a:t>Enterprise</a:t>
                      </a:r>
                      <a:endParaRPr lang="en" sz="1600" b="1" dirty="0" smtClean="0">
                        <a:solidFill>
                          <a:srgbClr val="000000"/>
                        </a:solidFill>
                        <a:latin typeface="+mn-lt"/>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tcPr>
                </a:tc>
              </a:tr>
              <a:tr h="456299">
                <a:tc>
                  <a:txBody>
                    <a:bodyPr/>
                    <a:lstStyle/>
                    <a:p>
                      <a:pPr lvl="0" rtl="0">
                        <a:spcBef>
                          <a:spcPts val="0"/>
                        </a:spcBef>
                        <a:buNone/>
                      </a:pPr>
                      <a:r>
                        <a:rPr lang="en" sz="1600" b="1" dirty="0">
                          <a:latin typeface="Calibri"/>
                          <a:ea typeface="Calibri"/>
                          <a:cs typeface="Calibri"/>
                          <a:sym typeface="Calibri"/>
                        </a:rPr>
                        <a:t>Monthly Fee</a:t>
                      </a:r>
                    </a:p>
                  </a:txBody>
                  <a:tcPr marL="91425" marR="91425" marT="91425" marB="91425" anchor="ctr">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B9CDE5"/>
                    </a:solidFill>
                  </a:tcPr>
                </a:tc>
                <a:tc>
                  <a:txBody>
                    <a:bodyPr/>
                    <a:lstStyle/>
                    <a:p>
                      <a:pPr lvl="0" algn="ctr" rtl="0">
                        <a:spcBef>
                          <a:spcPts val="0"/>
                        </a:spcBef>
                        <a:buNone/>
                      </a:pPr>
                      <a:r>
                        <a:rPr lang="en" sz="1600" b="1" dirty="0">
                          <a:latin typeface="Calibri"/>
                          <a:ea typeface="Calibri"/>
                          <a:cs typeface="Calibri"/>
                          <a:sym typeface="Calibri"/>
                        </a:rPr>
                        <a:t>$1,000</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B9CDE5"/>
                    </a:solidFill>
                  </a:tcPr>
                </a:tc>
                <a:tc>
                  <a:txBody>
                    <a:bodyPr/>
                    <a:lstStyle/>
                    <a:p>
                      <a:pPr lvl="0" algn="ctr" rtl="0">
                        <a:spcBef>
                          <a:spcPts val="0"/>
                        </a:spcBef>
                        <a:buNone/>
                      </a:pPr>
                      <a:r>
                        <a:rPr lang="en" sz="1600" b="1" dirty="0">
                          <a:latin typeface="Calibri"/>
                          <a:ea typeface="Calibri"/>
                          <a:cs typeface="Calibri"/>
                          <a:sym typeface="Calibri"/>
                        </a:rPr>
                        <a:t>$2,000</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B9CDE5"/>
                    </a:solidFill>
                  </a:tcPr>
                </a:tc>
                <a:tc>
                  <a:txBody>
                    <a:bodyPr/>
                    <a:lstStyle/>
                    <a:p>
                      <a:pPr lvl="0" algn="ctr" rtl="0">
                        <a:spcBef>
                          <a:spcPts val="0"/>
                        </a:spcBef>
                        <a:buNone/>
                      </a:pPr>
                      <a:r>
                        <a:rPr lang="en" sz="1600" b="1" dirty="0">
                          <a:latin typeface="Calibri"/>
                          <a:ea typeface="Calibri"/>
                          <a:cs typeface="Calibri"/>
                          <a:sym typeface="Calibri"/>
                        </a:rPr>
                        <a:t>$5,000</a:t>
                      </a: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B9CDE5"/>
                    </a:solidFill>
                  </a:tcPr>
                </a:tc>
                <a:tc>
                  <a:txBody>
                    <a:bodyPr/>
                    <a:lstStyle/>
                    <a:p>
                      <a:pPr lvl="0" algn="ctr" rtl="0">
                        <a:spcBef>
                          <a:spcPts val="0"/>
                        </a:spcBef>
                        <a:buNone/>
                      </a:pPr>
                      <a:r>
                        <a:rPr lang="en-US" sz="1600" b="1" dirty="0" smtClean="0">
                          <a:latin typeface="Calibri"/>
                          <a:ea typeface="Calibri"/>
                          <a:cs typeface="Calibri"/>
                          <a:sym typeface="Calibri"/>
                        </a:rPr>
                        <a:t>$8,000</a:t>
                      </a:r>
                      <a:endParaRPr lang="en" sz="1600" b="1"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rgbClr val="B9CDE5"/>
                    </a:solidFill>
                  </a:tcPr>
                </a:tc>
                <a:tc>
                  <a:txBody>
                    <a:bodyPr/>
                    <a:lstStyle/>
                    <a:p>
                      <a:pPr lvl="0" algn="ctr" rtl="0">
                        <a:spcBef>
                          <a:spcPts val="0"/>
                        </a:spcBef>
                        <a:buNone/>
                      </a:pPr>
                      <a:r>
                        <a:rPr lang="en-US" sz="1600" b="1" dirty="0" smtClean="0">
                          <a:latin typeface="Calibri"/>
                          <a:ea typeface="Calibri"/>
                          <a:cs typeface="Calibri"/>
                          <a:sym typeface="Calibri"/>
                        </a:rPr>
                        <a:t>$12,000</a:t>
                      </a:r>
                      <a:endParaRPr lang="en" sz="1600" b="1"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rgbClr val="B9CDE5"/>
                    </a:solidFill>
                  </a:tcPr>
                </a:tc>
              </a:tr>
              <a:tr h="456299">
                <a:tc>
                  <a:txBody>
                    <a:bodyPr/>
                    <a:lstStyle/>
                    <a:p>
                      <a:pPr lvl="0" rtl="0">
                        <a:spcBef>
                          <a:spcPts val="0"/>
                        </a:spcBef>
                        <a:buNone/>
                      </a:pPr>
                      <a:r>
                        <a:rPr lang="en" sz="1600" dirty="0">
                          <a:latin typeface="Calibri"/>
                          <a:ea typeface="Calibri"/>
                          <a:cs typeface="Calibri"/>
                          <a:sym typeface="Calibri"/>
                        </a:rPr>
                        <a:t>Apps</a:t>
                      </a:r>
                    </a:p>
                  </a:txBody>
                  <a:tcPr marL="91425" marR="91425" marT="91425" marB="91425" anchor="ctr">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lvl="0" algn="ctr" rtl="0">
                        <a:spcBef>
                          <a:spcPts val="0"/>
                        </a:spcBef>
                        <a:buNone/>
                      </a:pPr>
                      <a:r>
                        <a:rPr lang="en" sz="1600">
                          <a:latin typeface="Calibri"/>
                          <a:ea typeface="Calibri"/>
                          <a:cs typeface="Calibri"/>
                          <a:sym typeface="Calibri"/>
                        </a:rPr>
                        <a:t>1</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lvl="0" algn="ctr" rtl="0">
                        <a:spcBef>
                          <a:spcPts val="0"/>
                        </a:spcBef>
                        <a:buNone/>
                      </a:pPr>
                      <a:r>
                        <a:rPr lang="en" sz="1600">
                          <a:latin typeface="Calibri"/>
                          <a:ea typeface="Calibri"/>
                          <a:cs typeface="Calibri"/>
                          <a:sym typeface="Calibri"/>
                        </a:rPr>
                        <a:t>1</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lvl="0" algn="ctr" rtl="0">
                        <a:spcBef>
                          <a:spcPts val="0"/>
                        </a:spcBef>
                        <a:buNone/>
                      </a:pPr>
                      <a:r>
                        <a:rPr lang="en" sz="1600">
                          <a:latin typeface="Calibri"/>
                          <a:ea typeface="Calibri"/>
                          <a:cs typeface="Calibri"/>
                          <a:sym typeface="Calibri"/>
                        </a:rPr>
                        <a:t>1</a:t>
                      </a: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lvl="0" algn="ctr" rtl="0">
                        <a:spcBef>
                          <a:spcPts val="0"/>
                        </a:spcBef>
                        <a:buNone/>
                      </a:pPr>
                      <a:r>
                        <a:rPr lang="en-US" sz="1600" dirty="0" smtClean="0">
                          <a:latin typeface="Calibri"/>
                          <a:ea typeface="Calibri"/>
                          <a:cs typeface="Calibri"/>
                          <a:sym typeface="Calibri"/>
                        </a:rPr>
                        <a:t>1</a:t>
                      </a:r>
                      <a:endParaRPr lang="en" sz="16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chemeClr val="lt1"/>
                    </a:solidFill>
                  </a:tcPr>
                </a:tc>
                <a:tc>
                  <a:txBody>
                    <a:bodyPr/>
                    <a:lstStyle/>
                    <a:p>
                      <a:pPr lvl="0" algn="ctr" rtl="0">
                        <a:spcBef>
                          <a:spcPts val="0"/>
                        </a:spcBef>
                        <a:buNone/>
                      </a:pPr>
                      <a:r>
                        <a:rPr lang="en-US" sz="1600" dirty="0" smtClean="0">
                          <a:latin typeface="Calibri"/>
                          <a:ea typeface="Calibri"/>
                          <a:cs typeface="Calibri"/>
                          <a:sym typeface="Calibri"/>
                        </a:rPr>
                        <a:t>1</a:t>
                      </a:r>
                      <a:endParaRPr lang="en" sz="16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chemeClr val="lt1"/>
                    </a:solidFill>
                  </a:tcPr>
                </a:tc>
              </a:tr>
              <a:tr h="456299">
                <a:tc>
                  <a:txBody>
                    <a:bodyPr/>
                    <a:lstStyle/>
                    <a:p>
                      <a:pPr lvl="0" rtl="0">
                        <a:spcBef>
                          <a:spcPts val="0"/>
                        </a:spcBef>
                        <a:buNone/>
                      </a:pPr>
                      <a:r>
                        <a:rPr lang="en" sz="1600">
                          <a:latin typeface="Calibri"/>
                          <a:ea typeface="Calibri"/>
                          <a:cs typeface="Calibri"/>
                          <a:sym typeface="Calibri"/>
                        </a:rPr>
                        <a:t>Monthly Device Hours</a:t>
                      </a:r>
                    </a:p>
                  </a:txBody>
                  <a:tcPr marL="91425" marR="91425" marT="91425" marB="91425" anchor="ctr">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lvl="0" algn="ctr" rtl="0">
                        <a:spcBef>
                          <a:spcPts val="0"/>
                        </a:spcBef>
                        <a:buNone/>
                      </a:pPr>
                      <a:r>
                        <a:rPr lang="en" sz="1600">
                          <a:latin typeface="Calibri"/>
                          <a:ea typeface="Calibri"/>
                          <a:cs typeface="Calibri"/>
                          <a:sym typeface="Calibri"/>
                        </a:rPr>
                        <a:t>200</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lvl="0" algn="ctr" rtl="0">
                        <a:spcBef>
                          <a:spcPts val="0"/>
                        </a:spcBef>
                        <a:buNone/>
                      </a:pPr>
                      <a:r>
                        <a:rPr lang="en" sz="1600">
                          <a:latin typeface="Calibri"/>
                          <a:ea typeface="Calibri"/>
                          <a:cs typeface="Calibri"/>
                          <a:sym typeface="Calibri"/>
                        </a:rPr>
                        <a:t>400</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lvl="0" algn="ctr" rtl="0">
                        <a:spcBef>
                          <a:spcPts val="0"/>
                        </a:spcBef>
                        <a:buNone/>
                      </a:pPr>
                      <a:r>
                        <a:rPr lang="en" sz="1600">
                          <a:latin typeface="Calibri"/>
                          <a:ea typeface="Calibri"/>
                          <a:cs typeface="Calibri"/>
                          <a:sym typeface="Calibri"/>
                        </a:rPr>
                        <a:t>1000</a:t>
                      </a: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lvl="0" algn="ctr" rtl="0">
                        <a:spcBef>
                          <a:spcPts val="0"/>
                        </a:spcBef>
                        <a:buNone/>
                      </a:pPr>
                      <a:r>
                        <a:rPr lang="en-US" sz="1600" dirty="0" smtClean="0">
                          <a:latin typeface="Calibri"/>
                          <a:ea typeface="Calibri"/>
                          <a:cs typeface="Calibri"/>
                          <a:sym typeface="Calibri"/>
                        </a:rPr>
                        <a:t>1600</a:t>
                      </a:r>
                      <a:endParaRPr lang="en" sz="16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chemeClr val="lt1"/>
                    </a:solidFill>
                  </a:tcPr>
                </a:tc>
                <a:tc>
                  <a:txBody>
                    <a:bodyPr/>
                    <a:lstStyle/>
                    <a:p>
                      <a:pPr lvl="0" algn="ctr" rtl="0">
                        <a:spcBef>
                          <a:spcPts val="0"/>
                        </a:spcBef>
                        <a:buNone/>
                      </a:pPr>
                      <a:r>
                        <a:rPr lang="en-US" sz="1600" dirty="0" smtClean="0">
                          <a:latin typeface="Calibri"/>
                          <a:ea typeface="Calibri"/>
                          <a:cs typeface="Calibri"/>
                          <a:sym typeface="Calibri"/>
                        </a:rPr>
                        <a:t>2400</a:t>
                      </a:r>
                      <a:endParaRPr lang="en" sz="16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chemeClr val="lt1"/>
                    </a:solidFill>
                  </a:tcPr>
                </a:tc>
              </a:tr>
              <a:tr h="456299">
                <a:tc>
                  <a:txBody>
                    <a:bodyPr/>
                    <a:lstStyle/>
                    <a:p>
                      <a:pPr lvl="0" rtl="0">
                        <a:spcBef>
                          <a:spcPts val="0"/>
                        </a:spcBef>
                        <a:buNone/>
                      </a:pPr>
                      <a:r>
                        <a:rPr lang="en" sz="1600">
                          <a:latin typeface="Calibri"/>
                          <a:ea typeface="Calibri"/>
                          <a:cs typeface="Calibri"/>
                          <a:sym typeface="Calibri"/>
                        </a:rPr>
                        <a:t>Email Support</a:t>
                      </a:r>
                    </a:p>
                  </a:txBody>
                  <a:tcPr marL="91425" marR="91425" marT="91425" marB="91425" anchor="ctr">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600" dirty="0">
                          <a:latin typeface="Calibri"/>
                          <a:ea typeface="Calibri"/>
                          <a:cs typeface="Calibri"/>
                          <a:sym typeface="Calibri"/>
                        </a:rPr>
                        <a:t>Yes</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600">
                          <a:latin typeface="Calibri"/>
                          <a:ea typeface="Calibri"/>
                          <a:cs typeface="Calibri"/>
                          <a:sym typeface="Calibri"/>
                        </a:rPr>
                        <a:t>Yes</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600" dirty="0">
                          <a:latin typeface="Calibri"/>
                          <a:ea typeface="Calibri"/>
                          <a:cs typeface="Calibri"/>
                          <a:sym typeface="Calibri"/>
                        </a:rPr>
                        <a:t>Yes</a:t>
                      </a: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US" sz="1600" dirty="0" smtClean="0">
                          <a:latin typeface="Calibri"/>
                          <a:ea typeface="Calibri"/>
                          <a:cs typeface="Calibri"/>
                          <a:sym typeface="Calibri"/>
                        </a:rPr>
                        <a:t>Yes</a:t>
                      </a:r>
                      <a:endParaRPr lang="en" sz="16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US" sz="1600" dirty="0" smtClean="0">
                          <a:latin typeface="Calibri"/>
                          <a:ea typeface="Calibri"/>
                          <a:cs typeface="Calibri"/>
                          <a:sym typeface="Calibri"/>
                        </a:rPr>
                        <a:t>Yes</a:t>
                      </a:r>
                      <a:endParaRPr lang="en" sz="16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rgbClr val="F2F2F2"/>
                    </a:solidFill>
                  </a:tcPr>
                </a:tc>
              </a:tr>
              <a:tr h="456299">
                <a:tc>
                  <a:txBody>
                    <a:bodyPr/>
                    <a:lstStyle/>
                    <a:p>
                      <a:pPr lvl="0" rtl="0">
                        <a:spcBef>
                          <a:spcPts val="0"/>
                        </a:spcBef>
                        <a:buNone/>
                      </a:pPr>
                      <a:r>
                        <a:rPr lang="en" sz="1600">
                          <a:latin typeface="Calibri"/>
                          <a:ea typeface="Calibri"/>
                          <a:cs typeface="Calibri"/>
                          <a:sym typeface="Calibri"/>
                        </a:rPr>
                        <a:t>Service Level Agreement</a:t>
                      </a:r>
                    </a:p>
                  </a:txBody>
                  <a:tcPr marL="91425" marR="91425" marT="91425" marB="91425" anchor="ctr">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600">
                          <a:latin typeface="Calibri"/>
                          <a:ea typeface="Calibri"/>
                          <a:cs typeface="Calibri"/>
                          <a:sym typeface="Calibri"/>
                        </a:rPr>
                        <a:t>-</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600">
                          <a:latin typeface="Calibri"/>
                          <a:ea typeface="Calibri"/>
                          <a:cs typeface="Calibri"/>
                          <a:sym typeface="Calibri"/>
                        </a:rPr>
                        <a:t>Normal</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600">
                          <a:latin typeface="Calibri"/>
                          <a:ea typeface="Calibri"/>
                          <a:cs typeface="Calibri"/>
                          <a:sym typeface="Calibri"/>
                        </a:rPr>
                        <a:t>Normal</a:t>
                      </a: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US" sz="1600" dirty="0" smtClean="0">
                          <a:latin typeface="Calibri"/>
                          <a:ea typeface="Calibri"/>
                          <a:cs typeface="Calibri"/>
                          <a:sym typeface="Calibri"/>
                        </a:rPr>
                        <a:t>Normal </a:t>
                      </a:r>
                      <a:endParaRPr lang="en" sz="16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US" sz="1600" dirty="0" smtClean="0">
                          <a:latin typeface="Calibri"/>
                          <a:ea typeface="Calibri"/>
                          <a:cs typeface="Calibri"/>
                          <a:sym typeface="Calibri"/>
                        </a:rPr>
                        <a:t>Enterprise</a:t>
                      </a:r>
                      <a:endParaRPr lang="en" sz="16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rgbClr val="F2F2F2"/>
                    </a:solidFill>
                  </a:tcPr>
                </a:tc>
              </a:tr>
              <a:tr h="717059">
                <a:tc>
                  <a:txBody>
                    <a:bodyPr/>
                    <a:lstStyle/>
                    <a:p>
                      <a:pPr lvl="0" rtl="0">
                        <a:spcBef>
                          <a:spcPts val="0"/>
                        </a:spcBef>
                        <a:buNone/>
                      </a:pPr>
                      <a:r>
                        <a:rPr lang="en" sz="1600">
                          <a:latin typeface="Calibri"/>
                          <a:ea typeface="Calibri"/>
                          <a:cs typeface="Calibri"/>
                          <a:sym typeface="Calibri"/>
                        </a:rPr>
                        <a:t>Dedicated Customer Success Manager</a:t>
                      </a:r>
                    </a:p>
                  </a:txBody>
                  <a:tcPr marL="91425" marR="91425" marT="91425" marB="91425" anchor="ctr">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600" dirty="0">
                          <a:latin typeface="Calibri"/>
                          <a:ea typeface="Calibri"/>
                          <a:cs typeface="Calibri"/>
                          <a:sym typeface="Calibri"/>
                        </a:rPr>
                        <a:t>-</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600">
                          <a:latin typeface="Calibri"/>
                          <a:ea typeface="Calibri"/>
                          <a:cs typeface="Calibri"/>
                          <a:sym typeface="Calibri"/>
                        </a:rPr>
                        <a:t>-</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600" dirty="0">
                          <a:latin typeface="Calibri"/>
                          <a:ea typeface="Calibri"/>
                          <a:cs typeface="Calibri"/>
                          <a:sym typeface="Calibri"/>
                        </a:rPr>
                        <a:t>Yes</a:t>
                      </a: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US" sz="1600" dirty="0" smtClean="0">
                          <a:latin typeface="Calibri"/>
                          <a:ea typeface="Calibri"/>
                          <a:cs typeface="Calibri"/>
                          <a:sym typeface="Calibri"/>
                        </a:rPr>
                        <a:t>Yes</a:t>
                      </a:r>
                      <a:endParaRPr lang="en" sz="16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US" sz="1600" dirty="0" smtClean="0">
                          <a:latin typeface="Calibri"/>
                          <a:ea typeface="Calibri"/>
                          <a:cs typeface="Calibri"/>
                          <a:sym typeface="Calibri"/>
                        </a:rPr>
                        <a:t>Yes</a:t>
                      </a:r>
                      <a:endParaRPr lang="en" sz="16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r>
            </a:tbl>
          </a:graphicData>
        </a:graphic>
      </p:graphicFrame>
    </p:spTree>
    <p:extLst>
      <p:ext uri="{BB962C8B-B14F-4D97-AF65-F5344CB8AC3E}">
        <p14:creationId xmlns:p14="http://schemas.microsoft.com/office/powerpoint/2010/main" val="213772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AA4D8"/>
        </a:solidFill>
        <a:effectLst/>
      </p:bgPr>
    </p:bg>
    <p:spTree>
      <p:nvGrpSpPr>
        <p:cNvPr id="1" name=""/>
        <p:cNvGrpSpPr/>
        <p:nvPr/>
      </p:nvGrpSpPr>
      <p:grpSpPr>
        <a:xfrm>
          <a:off x="0" y="0"/>
          <a:ext cx="0" cy="0"/>
          <a:chOff x="0" y="0"/>
          <a:chExt cx="0" cy="0"/>
        </a:xfrm>
      </p:grpSpPr>
      <p:pic>
        <p:nvPicPr>
          <p:cNvPr id="526" name="xamarin_192.jpg"/>
          <p:cNvPicPr/>
          <p:nvPr/>
        </p:nvPicPr>
        <p:blipFill rotWithShape="1">
          <a:blip r:embed="rId3">
            <a:extLst>
              <a:ext uri="{28A0092B-C50C-407E-A947-70E740481C1C}">
                <a14:useLocalDpi xmlns:a14="http://schemas.microsoft.com/office/drawing/2010/main" val="0"/>
              </a:ext>
            </a:extLst>
          </a:blip>
          <a:srcRect r="2132"/>
          <a:stretch/>
        </p:blipFill>
        <p:spPr>
          <a:xfrm>
            <a:off x="3751801" y="0"/>
            <a:ext cx="5392199" cy="5143500"/>
          </a:xfrm>
          <a:prstGeom prst="rect">
            <a:avLst/>
          </a:prstGeom>
          <a:ln w="12700">
            <a:miter lim="400000"/>
          </a:ln>
        </p:spPr>
      </p:pic>
      <p:sp>
        <p:nvSpPr>
          <p:cNvPr id="527" name="Shape 527"/>
          <p:cNvSpPr>
            <a:spLocks noGrp="1"/>
          </p:cNvSpPr>
          <p:nvPr>
            <p:ph type="title"/>
          </p:nvPr>
        </p:nvSpPr>
        <p:spPr>
          <a:prstGeom prst="rect">
            <a:avLst/>
          </a:prstGeom>
        </p:spPr>
        <p:txBody>
          <a:bodyPr>
            <a:normAutofit/>
          </a:bodyPr>
          <a:lstStyle/>
          <a:p>
            <a:pPr lvl="0" algn="l">
              <a:defRPr sz="1800">
                <a:solidFill>
                  <a:srgbClr val="000000"/>
                </a:solidFill>
              </a:defRPr>
            </a:pPr>
            <a:r>
              <a:rPr lang="en-US" sz="2700" b="1" dirty="0">
                <a:solidFill>
                  <a:srgbClr val="FFFFFF"/>
                </a:solidFill>
                <a:latin typeface="+mj-lt"/>
              </a:rPr>
              <a:t>WHO IS BLUETUBE</a:t>
            </a:r>
            <a:endParaRPr sz="2700" b="1" dirty="0">
              <a:solidFill>
                <a:srgbClr val="FFFFFF"/>
              </a:solidFill>
              <a:latin typeface="+mj-lt"/>
            </a:endParaRPr>
          </a:p>
        </p:txBody>
      </p:sp>
      <p:sp>
        <p:nvSpPr>
          <p:cNvPr id="528" name="Shape 528"/>
          <p:cNvSpPr>
            <a:spLocks noGrp="1"/>
          </p:cNvSpPr>
          <p:nvPr>
            <p:ph type="body" idx="1"/>
          </p:nvPr>
        </p:nvSpPr>
        <p:spPr>
          <a:xfrm>
            <a:off x="114300" y="2406008"/>
            <a:ext cx="4046972" cy="2331610"/>
          </a:xfrm>
          <a:prstGeom prst="rect">
            <a:avLst/>
          </a:prstGeom>
        </p:spPr>
        <p:txBody>
          <a:bodyPr>
            <a:normAutofit/>
          </a:bodyPr>
          <a:lstStyle/>
          <a:p>
            <a:r>
              <a:rPr lang="en-US" sz="1800" dirty="0">
                <a:solidFill>
                  <a:schemeClr val="bg1"/>
                </a:solidFill>
              </a:rPr>
              <a:t>Established in 1999</a:t>
            </a:r>
          </a:p>
          <a:p>
            <a:r>
              <a:rPr lang="en-US" sz="1800" dirty="0" smtClean="0">
                <a:solidFill>
                  <a:schemeClr val="bg1"/>
                </a:solidFill>
              </a:rPr>
              <a:t>Award-Winning </a:t>
            </a:r>
            <a:r>
              <a:rPr lang="en-US" sz="1800" dirty="0">
                <a:solidFill>
                  <a:schemeClr val="bg1"/>
                </a:solidFill>
              </a:rPr>
              <a:t>Solutions
Experts with Technology and Usability</a:t>
            </a:r>
          </a:p>
          <a:p>
            <a:r>
              <a:rPr lang="en-US" sz="1800" dirty="0">
                <a:solidFill>
                  <a:schemeClr val="bg1"/>
                </a:solidFill>
              </a:rPr>
              <a:t>Enterprise Corporations &amp; Non-profit Clients</a:t>
            </a:r>
          </a:p>
          <a:p>
            <a:r>
              <a:rPr lang="en-US" sz="1800" dirty="0">
                <a:solidFill>
                  <a:schemeClr val="bg1"/>
                </a:solidFill>
              </a:rPr>
              <a:t>Premier </a:t>
            </a:r>
            <a:r>
              <a:rPr lang="en-US" sz="1800" dirty="0" err="1">
                <a:solidFill>
                  <a:schemeClr val="bg1"/>
                </a:solidFill>
              </a:rPr>
              <a:t>Xamarin</a:t>
            </a:r>
            <a:r>
              <a:rPr lang="en-US" sz="1800" dirty="0">
                <a:solidFill>
                  <a:schemeClr val="bg1"/>
                </a:solidFill>
              </a:rPr>
              <a:t> Consulting </a:t>
            </a:r>
            <a:r>
              <a:rPr lang="en-US" sz="1800" dirty="0" smtClean="0">
                <a:solidFill>
                  <a:schemeClr val="bg1"/>
                </a:solidFill>
              </a:rPr>
              <a:t>Partner</a:t>
            </a:r>
          </a:p>
          <a:p>
            <a:r>
              <a:rPr lang="en-US" sz="1800" dirty="0" err="1" smtClean="0">
                <a:solidFill>
                  <a:schemeClr val="bg1"/>
                </a:solidFill>
              </a:rPr>
              <a:t>Xamarin</a:t>
            </a:r>
            <a:r>
              <a:rPr lang="en-US" sz="1800" dirty="0" smtClean="0">
                <a:solidFill>
                  <a:schemeClr val="bg1"/>
                </a:solidFill>
              </a:rPr>
              <a:t> Test Cloud Consulting Partners</a:t>
            </a:r>
            <a:endParaRPr lang="en-US" sz="1800" dirty="0">
              <a:solidFill>
                <a:schemeClr val="bg1"/>
              </a:solidFill>
            </a:endParaRPr>
          </a:p>
          <a:p>
            <a:endParaRPr lang="en-US" sz="2000" dirty="0">
              <a:solidFill>
                <a:schemeClr val="bg1"/>
              </a:solidFill>
            </a:endParaRPr>
          </a:p>
          <a:p>
            <a:pPr marL="4763" indent="0">
              <a:buNone/>
            </a:pPr>
            <a:endParaRPr sz="2000" dirty="0">
              <a:solidFill>
                <a:schemeClr val="bg1"/>
              </a:solidFill>
            </a:endParaRPr>
          </a:p>
        </p:txBody>
      </p:sp>
      <p:sp>
        <p:nvSpPr>
          <p:cNvPr id="529" name="Shape 529"/>
          <p:cNvSpPr/>
          <p:nvPr/>
        </p:nvSpPr>
        <p:spPr>
          <a:xfrm>
            <a:off x="338138" y="914316"/>
            <a:ext cx="5459828" cy="1331134"/>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lvl1pPr>
              <a:defRPr sz="6000">
                <a:solidFill>
                  <a:srgbClr val="FFFFFF"/>
                </a:solidFill>
                <a:latin typeface="Segoe UI Semibold"/>
                <a:ea typeface="Segoe UI Semibold"/>
                <a:cs typeface="Segoe UI Semibold"/>
                <a:sym typeface="Segoe UI Semibold"/>
              </a:defRPr>
            </a:lvl1pPr>
          </a:lstStyle>
          <a:p>
            <a:r>
              <a:rPr lang="en-US" sz="2800" dirty="0" smtClean="0">
                <a:solidFill>
                  <a:srgbClr val="253546"/>
                </a:solidFill>
              </a:rPr>
              <a:t>“Bluetube designs and builds for </a:t>
            </a:r>
          </a:p>
          <a:p>
            <a:r>
              <a:rPr lang="en-US" sz="2800" dirty="0">
                <a:solidFill>
                  <a:srgbClr val="253546"/>
                </a:solidFill>
              </a:rPr>
              <a:t>e</a:t>
            </a:r>
            <a:r>
              <a:rPr lang="en-US" sz="2800" dirty="0" smtClean="0">
                <a:solidFill>
                  <a:srgbClr val="253546"/>
                </a:solidFill>
              </a:rPr>
              <a:t>nterprise native mobile and </a:t>
            </a:r>
          </a:p>
          <a:p>
            <a:r>
              <a:rPr lang="en-US" sz="2800" dirty="0" smtClean="0">
                <a:solidFill>
                  <a:srgbClr val="253546"/>
                </a:solidFill>
              </a:rPr>
              <a:t>responsive </a:t>
            </a:r>
            <a:r>
              <a:rPr lang="en-US" sz="2800" dirty="0" smtClean="0">
                <a:solidFill>
                  <a:srgbClr val="253546"/>
                </a:solidFill>
              </a:rPr>
              <a:t>web.”</a:t>
            </a:r>
            <a:endParaRPr sz="1050" b="1" dirty="0">
              <a:solidFill>
                <a:srgbClr val="253546"/>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935" y="4737618"/>
            <a:ext cx="1375243" cy="318117"/>
          </a:xfrm>
          <a:prstGeom prst="rect">
            <a:avLst/>
          </a:prstGeom>
        </p:spPr>
      </p:pic>
    </p:spTree>
    <p:extLst>
      <p:ext uri="{BB962C8B-B14F-4D97-AF65-F5344CB8AC3E}">
        <p14:creationId xmlns:p14="http://schemas.microsoft.com/office/powerpoint/2010/main" val="2101561293"/>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7199" y="422741"/>
            <a:ext cx="8459657" cy="1993618"/>
          </a:xfrm>
        </p:spPr>
        <p:txBody>
          <a:bodyPr/>
          <a:lstStyle/>
          <a:p>
            <a:r>
              <a:rPr lang="en-US" dirty="0" err="1" smtClean="0"/>
              <a:t>Xamarin</a:t>
            </a:r>
            <a:r>
              <a:rPr lang="en-US" dirty="0" smtClean="0"/>
              <a:t> Test Cloud </a:t>
            </a:r>
          </a:p>
          <a:p>
            <a:r>
              <a:rPr lang="en-US" dirty="0" smtClean="0"/>
              <a:t>Partner Program</a:t>
            </a:r>
            <a:endParaRPr lang="en-US" dirty="0"/>
          </a:p>
        </p:txBody>
      </p:sp>
      <p:pic>
        <p:nvPicPr>
          <p:cNvPr id="6" name="Picture 5"/>
          <p:cNvPicPr>
            <a:picLocks noChangeAspect="1"/>
          </p:cNvPicPr>
          <p:nvPr/>
        </p:nvPicPr>
        <p:blipFill>
          <a:blip r:embed="rId3"/>
          <a:stretch>
            <a:fillRect/>
          </a:stretch>
        </p:blipFill>
        <p:spPr>
          <a:xfrm>
            <a:off x="4005773" y="2136025"/>
            <a:ext cx="2527300" cy="2621955"/>
          </a:xfrm>
          <a:prstGeom prst="rect">
            <a:avLst/>
          </a:prstGeom>
        </p:spPr>
      </p:pic>
    </p:spTree>
    <p:extLst>
      <p:ext uri="{BB962C8B-B14F-4D97-AF65-F5344CB8AC3E}">
        <p14:creationId xmlns:p14="http://schemas.microsoft.com/office/powerpoint/2010/main" val="3927776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partners use </a:t>
            </a:r>
            <a:r>
              <a:rPr lang="en-US" dirty="0" err="1" smtClean="0"/>
              <a:t>Xamarin</a:t>
            </a:r>
            <a:r>
              <a:rPr lang="en-US" dirty="0" smtClean="0"/>
              <a:t> Test Cloud? </a:t>
            </a:r>
            <a:endParaRPr lang="en-US" dirty="0"/>
          </a:p>
        </p:txBody>
      </p:sp>
      <p:pic>
        <p:nvPicPr>
          <p:cNvPr id="4" name="Picture 3"/>
          <p:cNvPicPr>
            <a:picLocks noChangeAspect="1"/>
          </p:cNvPicPr>
          <p:nvPr/>
        </p:nvPicPr>
        <p:blipFill>
          <a:blip r:embed="rId3"/>
          <a:stretch>
            <a:fillRect/>
          </a:stretch>
        </p:blipFill>
        <p:spPr>
          <a:xfrm>
            <a:off x="101600" y="1689100"/>
            <a:ext cx="4488870" cy="3022600"/>
          </a:xfrm>
          <a:prstGeom prst="rect">
            <a:avLst/>
          </a:prstGeom>
        </p:spPr>
      </p:pic>
      <p:pic>
        <p:nvPicPr>
          <p:cNvPr id="5" name="Picture 4"/>
          <p:cNvPicPr>
            <a:picLocks noChangeAspect="1"/>
          </p:cNvPicPr>
          <p:nvPr/>
        </p:nvPicPr>
        <p:blipFill>
          <a:blip r:embed="rId4"/>
          <a:stretch>
            <a:fillRect/>
          </a:stretch>
        </p:blipFill>
        <p:spPr>
          <a:xfrm>
            <a:off x="4729254" y="1729609"/>
            <a:ext cx="4160746" cy="2941583"/>
          </a:xfrm>
          <a:prstGeom prst="rect">
            <a:avLst/>
          </a:prstGeom>
        </p:spPr>
      </p:pic>
      <p:sp>
        <p:nvSpPr>
          <p:cNvPr id="6" name="Title 1"/>
          <p:cNvSpPr txBox="1">
            <a:spLocks/>
          </p:cNvSpPr>
          <p:nvPr/>
        </p:nvSpPr>
        <p:spPr>
          <a:xfrm>
            <a:off x="762000" y="838210"/>
            <a:ext cx="3162300" cy="941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pPr algn="ctr"/>
            <a:r>
              <a:rPr lang="en-US" sz="4000" b="1" dirty="0" smtClean="0">
                <a:latin typeface="Arial"/>
                <a:cs typeface="Arial"/>
              </a:rPr>
              <a:t>Demo</a:t>
            </a:r>
            <a:endParaRPr lang="en-US" sz="4000" b="1" dirty="0">
              <a:solidFill>
                <a:srgbClr val="376092"/>
              </a:solidFill>
              <a:latin typeface="Arial"/>
              <a:cs typeface="Arial"/>
            </a:endParaRPr>
          </a:p>
        </p:txBody>
      </p:sp>
      <p:sp>
        <p:nvSpPr>
          <p:cNvPr id="7" name="Title 1"/>
          <p:cNvSpPr txBox="1">
            <a:spLocks/>
          </p:cNvSpPr>
          <p:nvPr/>
        </p:nvSpPr>
        <p:spPr>
          <a:xfrm>
            <a:off x="5232400" y="838210"/>
            <a:ext cx="3162300" cy="941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pPr algn="ctr"/>
            <a:r>
              <a:rPr lang="en-US" sz="3600" b="1" dirty="0" smtClean="0">
                <a:latin typeface="Arial"/>
                <a:cs typeface="Arial"/>
              </a:rPr>
              <a:t>Test Services</a:t>
            </a:r>
            <a:endParaRPr lang="en-US" sz="3600" b="1" dirty="0">
              <a:solidFill>
                <a:srgbClr val="376092"/>
              </a:solidFill>
              <a:latin typeface="Arial"/>
              <a:cs typeface="Arial"/>
            </a:endParaRPr>
          </a:p>
        </p:txBody>
      </p:sp>
    </p:spTree>
    <p:extLst>
      <p:ext uri="{BB962C8B-B14F-4D97-AF65-F5344CB8AC3E}">
        <p14:creationId xmlns:p14="http://schemas.microsoft.com/office/powerpoint/2010/main" val="1413101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Cloud Partner Program Benefits</a:t>
            </a:r>
            <a:endParaRPr lang="en-US" dirty="0"/>
          </a:p>
        </p:txBody>
      </p:sp>
      <p:sp>
        <p:nvSpPr>
          <p:cNvPr id="3" name="Content Placeholder 2"/>
          <p:cNvSpPr>
            <a:spLocks noGrp="1"/>
          </p:cNvSpPr>
          <p:nvPr>
            <p:ph idx="1"/>
          </p:nvPr>
        </p:nvSpPr>
        <p:spPr/>
        <p:txBody>
          <a:bodyPr>
            <a:normAutofit/>
          </a:bodyPr>
          <a:lstStyle/>
          <a:p>
            <a:r>
              <a:rPr lang="en-US" sz="2000" dirty="0" smtClean="0">
                <a:latin typeface="+mn-lt"/>
              </a:rPr>
              <a:t>Listed on </a:t>
            </a:r>
            <a:r>
              <a:rPr lang="en-US" sz="2000" dirty="0" err="1" smtClean="0">
                <a:latin typeface="+mn-lt"/>
              </a:rPr>
              <a:t>Xamarin</a:t>
            </a:r>
            <a:r>
              <a:rPr lang="en-US" sz="2000" dirty="0" smtClean="0">
                <a:latin typeface="+mn-lt"/>
              </a:rPr>
              <a:t> Partner Page</a:t>
            </a:r>
          </a:p>
          <a:p>
            <a:r>
              <a:rPr lang="en-US" sz="2000" dirty="0" smtClean="0">
                <a:latin typeface="+mn-lt"/>
              </a:rPr>
              <a:t>Referrals for </a:t>
            </a:r>
            <a:r>
              <a:rPr lang="en-US" sz="2000" dirty="0" err="1" smtClean="0">
                <a:latin typeface="+mn-lt"/>
              </a:rPr>
              <a:t>Xamarin</a:t>
            </a:r>
            <a:r>
              <a:rPr lang="en-US" sz="2000" dirty="0" smtClean="0">
                <a:latin typeface="+mn-lt"/>
              </a:rPr>
              <a:t> Test Cloud Testing Services</a:t>
            </a:r>
          </a:p>
          <a:p>
            <a:r>
              <a:rPr lang="en-US" sz="2000" dirty="0" err="1" smtClean="0">
                <a:latin typeface="+mn-lt"/>
              </a:rPr>
              <a:t>Xamarin</a:t>
            </a:r>
            <a:r>
              <a:rPr lang="en-US" sz="2000" dirty="0" smtClean="0">
                <a:latin typeface="+mn-lt"/>
              </a:rPr>
              <a:t> Test Cloud Sales &amp; Marketing Resources</a:t>
            </a:r>
          </a:p>
          <a:p>
            <a:r>
              <a:rPr lang="en-US" sz="2000" dirty="0">
                <a:latin typeface="+mn-lt"/>
              </a:rPr>
              <a:t>Special Partner </a:t>
            </a:r>
            <a:r>
              <a:rPr lang="en-US" sz="2000" dirty="0" smtClean="0">
                <a:latin typeface="+mn-lt"/>
              </a:rPr>
              <a:t>Pricing</a:t>
            </a:r>
          </a:p>
          <a:p>
            <a:pPr lvl="1"/>
            <a:r>
              <a:rPr lang="en-US" sz="1600" dirty="0" smtClean="0">
                <a:latin typeface="+mn-lt"/>
              </a:rPr>
              <a:t>XTC Demo Subscription ($1,000/YR| 250 Device Hours for Demos)</a:t>
            </a:r>
          </a:p>
          <a:p>
            <a:pPr lvl="1"/>
            <a:r>
              <a:rPr lang="en-US" sz="1600" dirty="0" smtClean="0">
                <a:latin typeface="+mn-lt"/>
              </a:rPr>
              <a:t>Month-to-Month Subscriptions</a:t>
            </a:r>
          </a:p>
        </p:txBody>
      </p:sp>
      <p:pic>
        <p:nvPicPr>
          <p:cNvPr id="4" name="Picture 3"/>
          <p:cNvPicPr>
            <a:picLocks noChangeAspect="1"/>
          </p:cNvPicPr>
          <p:nvPr/>
        </p:nvPicPr>
        <p:blipFill>
          <a:blip r:embed="rId3"/>
          <a:stretch>
            <a:fillRect/>
          </a:stretch>
        </p:blipFill>
        <p:spPr>
          <a:xfrm>
            <a:off x="5511800" y="2959139"/>
            <a:ext cx="3175000" cy="1531993"/>
          </a:xfrm>
          <a:prstGeom prst="rect">
            <a:avLst/>
          </a:prstGeom>
        </p:spPr>
      </p:pic>
    </p:spTree>
    <p:extLst>
      <p:ext uri="{BB962C8B-B14F-4D97-AF65-F5344CB8AC3E}">
        <p14:creationId xmlns:p14="http://schemas.microsoft.com/office/powerpoint/2010/main" val="1623895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Cloud Partner Program Requirements</a:t>
            </a:r>
            <a:endParaRPr lang="en-US" dirty="0"/>
          </a:p>
        </p:txBody>
      </p:sp>
      <p:sp>
        <p:nvSpPr>
          <p:cNvPr id="3" name="Content Placeholder 2"/>
          <p:cNvSpPr>
            <a:spLocks noGrp="1"/>
          </p:cNvSpPr>
          <p:nvPr>
            <p:ph idx="1"/>
          </p:nvPr>
        </p:nvSpPr>
        <p:spPr/>
        <p:txBody>
          <a:bodyPr>
            <a:normAutofit/>
          </a:bodyPr>
          <a:lstStyle/>
          <a:p>
            <a:pPr lvl="0"/>
            <a:r>
              <a:rPr lang="en-US" sz="2000" dirty="0" err="1">
                <a:latin typeface="Calibri"/>
              </a:rPr>
              <a:t>Xamarin</a:t>
            </a:r>
            <a:r>
              <a:rPr lang="en-US" sz="2000" dirty="0">
                <a:latin typeface="Calibri"/>
              </a:rPr>
              <a:t> Test Cloud Partner Certification</a:t>
            </a:r>
          </a:p>
          <a:p>
            <a:pPr lvl="1"/>
            <a:r>
              <a:rPr lang="en-US" sz="1600" dirty="0">
                <a:latin typeface="Calibri"/>
              </a:rPr>
              <a:t>Attend </a:t>
            </a:r>
            <a:r>
              <a:rPr lang="en-US" sz="1600" dirty="0" err="1">
                <a:latin typeface="Calibri"/>
              </a:rPr>
              <a:t>Xamarin</a:t>
            </a:r>
            <a:r>
              <a:rPr lang="en-US" sz="1600" dirty="0">
                <a:latin typeface="Calibri"/>
              </a:rPr>
              <a:t> University XTC Classes</a:t>
            </a:r>
          </a:p>
          <a:p>
            <a:pPr lvl="1"/>
            <a:r>
              <a:rPr lang="en-US" sz="1600" dirty="0">
                <a:latin typeface="Calibri"/>
              </a:rPr>
              <a:t>Pass XTC Certification Exam</a:t>
            </a:r>
          </a:p>
          <a:p>
            <a:pPr lvl="0"/>
            <a:r>
              <a:rPr lang="en-US" sz="2000" dirty="0" smtClean="0">
                <a:latin typeface="Calibri"/>
              </a:rPr>
              <a:t>Attend </a:t>
            </a:r>
            <a:r>
              <a:rPr lang="en-US" sz="2000" dirty="0" err="1">
                <a:latin typeface="Calibri"/>
              </a:rPr>
              <a:t>Xamarin</a:t>
            </a:r>
            <a:r>
              <a:rPr lang="en-US" sz="2000" dirty="0">
                <a:latin typeface="Calibri"/>
              </a:rPr>
              <a:t> Test Cloud Partner Training </a:t>
            </a:r>
            <a:r>
              <a:rPr lang="en-US" sz="2000" dirty="0" smtClean="0">
                <a:latin typeface="Calibri"/>
              </a:rPr>
              <a:t>Webinar</a:t>
            </a:r>
            <a:endParaRPr lang="en-US" sz="2000" dirty="0" smtClean="0">
              <a:latin typeface="+mn-lt"/>
            </a:endParaRPr>
          </a:p>
          <a:p>
            <a:pPr lvl="1"/>
            <a:endParaRPr lang="en-US" sz="1600" dirty="0" smtClean="0">
              <a:latin typeface="+mn-lt"/>
            </a:endParaRPr>
          </a:p>
        </p:txBody>
      </p:sp>
      <p:pic>
        <p:nvPicPr>
          <p:cNvPr id="4" name="Picture 3"/>
          <p:cNvPicPr>
            <a:picLocks noChangeAspect="1"/>
          </p:cNvPicPr>
          <p:nvPr/>
        </p:nvPicPr>
        <p:blipFill>
          <a:blip r:embed="rId3"/>
          <a:stretch>
            <a:fillRect/>
          </a:stretch>
        </p:blipFill>
        <p:spPr>
          <a:xfrm>
            <a:off x="5511800" y="2959139"/>
            <a:ext cx="3175000" cy="1531993"/>
          </a:xfrm>
          <a:prstGeom prst="rect">
            <a:avLst/>
          </a:prstGeom>
        </p:spPr>
      </p:pic>
    </p:spTree>
    <p:extLst>
      <p:ext uri="{BB962C8B-B14F-4D97-AF65-F5344CB8AC3E}">
        <p14:creationId xmlns:p14="http://schemas.microsoft.com/office/powerpoint/2010/main" val="3148377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457199" y="1216405"/>
            <a:ext cx="7180771" cy="0"/>
          </a:xfrm>
          <a:prstGeom prst="line">
            <a:avLst/>
          </a:prstGeom>
          <a:ln>
            <a:solidFill>
              <a:srgbClr val="9B9B9B"/>
            </a:solidFill>
          </a:ln>
        </p:spPr>
        <p:style>
          <a:lnRef idx="1">
            <a:schemeClr val="dk1"/>
          </a:lnRef>
          <a:fillRef idx="0">
            <a:schemeClr val="dk1"/>
          </a:fillRef>
          <a:effectRef idx="0">
            <a:schemeClr val="dk1"/>
          </a:effectRef>
          <a:fontRef idx="minor">
            <a:schemeClr val="tx1"/>
          </a:fontRef>
        </p:style>
      </p:cxnSp>
      <p:sp>
        <p:nvSpPr>
          <p:cNvPr id="2" name="Subtitle 1"/>
          <p:cNvSpPr>
            <a:spLocks noGrp="1"/>
          </p:cNvSpPr>
          <p:nvPr>
            <p:ph type="subTitle" idx="1"/>
          </p:nvPr>
        </p:nvSpPr>
        <p:spPr>
          <a:xfrm>
            <a:off x="380096" y="325377"/>
            <a:ext cx="8459657" cy="1993618"/>
          </a:xfrm>
        </p:spPr>
        <p:txBody>
          <a:bodyPr/>
          <a:lstStyle/>
          <a:p>
            <a:r>
              <a:rPr lang="en-US" dirty="0" smtClean="0">
                <a:solidFill>
                  <a:schemeClr val="bg1"/>
                </a:solidFill>
                <a:latin typeface="Arial"/>
                <a:cs typeface="Arial"/>
              </a:rPr>
              <a:t>Thank You</a:t>
            </a:r>
            <a:endParaRPr lang="en-US" dirty="0">
              <a:solidFill>
                <a:schemeClr val="bg1"/>
              </a:solidFill>
              <a:latin typeface="Arial"/>
              <a:cs typeface="Arial"/>
            </a:endParaRPr>
          </a:p>
        </p:txBody>
      </p:sp>
      <p:sp>
        <p:nvSpPr>
          <p:cNvPr id="3" name="TextBox 2"/>
          <p:cNvSpPr txBox="1"/>
          <p:nvPr/>
        </p:nvSpPr>
        <p:spPr>
          <a:xfrm>
            <a:off x="1655653" y="2484649"/>
            <a:ext cx="5929737" cy="461665"/>
          </a:xfrm>
          <a:prstGeom prst="rect">
            <a:avLst/>
          </a:prstGeom>
          <a:noFill/>
        </p:spPr>
        <p:txBody>
          <a:bodyPr wrap="square" rtlCol="0">
            <a:spAutoFit/>
          </a:bodyPr>
          <a:lstStyle/>
          <a:p>
            <a:r>
              <a:rPr lang="en-US" sz="2400" dirty="0" smtClean="0">
                <a:solidFill>
                  <a:schemeClr val="bg1">
                    <a:lumMod val="85000"/>
                  </a:schemeClr>
                </a:solidFill>
                <a:latin typeface="Arial" panose="020B0604020202020204" pitchFamily="34" charset="0"/>
                <a:cs typeface="Arial" panose="020B0604020202020204" pitchFamily="34" charset="0"/>
              </a:rPr>
              <a:t>www.virtualusersgroup.org/xamarin</a:t>
            </a:r>
            <a:endParaRPr lang="en-US" sz="2400" dirty="0">
              <a:solidFill>
                <a:schemeClr val="bg1">
                  <a:lumMod val="85000"/>
                </a:schemeClr>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504" y="2318995"/>
            <a:ext cx="794055" cy="794055"/>
          </a:xfrm>
          <a:prstGeom prst="rect">
            <a:avLst/>
          </a:prstGeom>
        </p:spPr>
      </p:pic>
      <p:sp>
        <p:nvSpPr>
          <p:cNvPr id="7" name="TextBox 6"/>
          <p:cNvSpPr txBox="1"/>
          <p:nvPr/>
        </p:nvSpPr>
        <p:spPr>
          <a:xfrm>
            <a:off x="1708233" y="3398318"/>
            <a:ext cx="2513060" cy="461665"/>
          </a:xfrm>
          <a:prstGeom prst="rect">
            <a:avLst/>
          </a:prstGeom>
          <a:noFill/>
        </p:spPr>
        <p:txBody>
          <a:bodyPr wrap="none" rtlCol="0">
            <a:spAutoFit/>
          </a:bodyPr>
          <a:lstStyle/>
          <a:p>
            <a:r>
              <a:rPr lang="en-US" sz="2400" dirty="0" smtClean="0">
                <a:solidFill>
                  <a:schemeClr val="bg1">
                    <a:lumMod val="85000"/>
                  </a:schemeClr>
                </a:solidFill>
                <a:latin typeface="Arial" panose="020B0604020202020204" pitchFamily="34" charset="0"/>
                <a:cs typeface="Arial" panose="020B0604020202020204" pitchFamily="34" charset="0"/>
              </a:rPr>
              <a:t>@</a:t>
            </a:r>
            <a:r>
              <a:rPr lang="en-US" sz="2400" dirty="0" err="1" smtClean="0">
                <a:solidFill>
                  <a:schemeClr val="bg1">
                    <a:lumMod val="85000"/>
                  </a:schemeClr>
                </a:solidFill>
                <a:latin typeface="Arial" panose="020B0604020202020204" pitchFamily="34" charset="0"/>
                <a:cs typeface="Arial" panose="020B0604020202020204" pitchFamily="34" charset="0"/>
              </a:rPr>
              <a:t>VirtualXamarin</a:t>
            </a:r>
            <a:endParaRPr lang="en-US" sz="2400" dirty="0">
              <a:solidFill>
                <a:schemeClr val="bg1">
                  <a:lumMod val="85000"/>
                </a:schemeClr>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74204" y="4038924"/>
            <a:ext cx="958585" cy="958585"/>
          </a:xfrm>
          <a:prstGeom prst="rect">
            <a:avLst/>
          </a:prstGeom>
        </p:spPr>
      </p:pic>
      <p:sp>
        <p:nvSpPr>
          <p:cNvPr id="9" name="TextBox 8"/>
          <p:cNvSpPr txBox="1"/>
          <p:nvPr/>
        </p:nvSpPr>
        <p:spPr>
          <a:xfrm>
            <a:off x="1708233" y="4287383"/>
            <a:ext cx="5929737" cy="461665"/>
          </a:xfrm>
          <a:prstGeom prst="rect">
            <a:avLst/>
          </a:prstGeom>
          <a:noFill/>
        </p:spPr>
        <p:txBody>
          <a:bodyPr wrap="square" rtlCol="0">
            <a:spAutoFit/>
          </a:bodyPr>
          <a:lstStyle/>
          <a:p>
            <a:r>
              <a:rPr lang="en-US" sz="2400" dirty="0" smtClean="0">
                <a:solidFill>
                  <a:schemeClr val="bg1">
                    <a:lumMod val="85000"/>
                  </a:schemeClr>
                </a:solidFill>
                <a:latin typeface="Arial" panose="020B0604020202020204" pitchFamily="34" charset="0"/>
                <a:cs typeface="Arial" panose="020B0604020202020204" pitchFamily="34" charset="0"/>
              </a:rPr>
              <a:t>www.bluetubeinc.com/blog</a:t>
            </a:r>
            <a:endParaRPr lang="en-US" sz="2400" dirty="0">
              <a:solidFill>
                <a:schemeClr val="bg1">
                  <a:lumMod val="85000"/>
                </a:schemeClr>
              </a:solidFill>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70276" y="1440363"/>
            <a:ext cx="743020" cy="743020"/>
          </a:xfrm>
          <a:prstGeom prst="rect">
            <a:avLst/>
          </a:prstGeom>
        </p:spPr>
      </p:pic>
      <p:sp>
        <p:nvSpPr>
          <p:cNvPr id="12" name="TextBox 11"/>
          <p:cNvSpPr txBox="1"/>
          <p:nvPr/>
        </p:nvSpPr>
        <p:spPr>
          <a:xfrm>
            <a:off x="1672076" y="1581348"/>
            <a:ext cx="5929737" cy="461665"/>
          </a:xfrm>
          <a:prstGeom prst="rect">
            <a:avLst/>
          </a:prstGeom>
          <a:noFill/>
        </p:spPr>
        <p:txBody>
          <a:bodyPr wrap="square" rtlCol="0">
            <a:spAutoFit/>
          </a:bodyPr>
          <a:lstStyle/>
          <a:p>
            <a:r>
              <a:rPr lang="en-US" sz="2400" dirty="0" smtClean="0">
                <a:solidFill>
                  <a:schemeClr val="bg1">
                    <a:lumMod val="85000"/>
                  </a:schemeClr>
                </a:solidFill>
                <a:latin typeface="Arial" panose="020B0604020202020204" pitchFamily="34" charset="0"/>
                <a:cs typeface="Arial" panose="020B0604020202020204" pitchFamily="34" charset="0"/>
              </a:rPr>
              <a:t>Tuesday, Jan 13, 2015 at 12pm EST</a:t>
            </a:r>
            <a:endParaRPr lang="en-US" sz="2400" dirty="0">
              <a:solidFill>
                <a:schemeClr val="bg1">
                  <a:lumMod val="85000"/>
                </a:schemeClr>
              </a:solidFill>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013" y="3219378"/>
            <a:ext cx="819546" cy="819546"/>
          </a:xfrm>
          <a:prstGeom prst="rect">
            <a:avLst/>
          </a:prstGeom>
        </p:spPr>
      </p:pic>
    </p:spTree>
    <p:extLst>
      <p:ext uri="{BB962C8B-B14F-4D97-AF65-F5344CB8AC3E}">
        <p14:creationId xmlns:p14="http://schemas.microsoft.com/office/powerpoint/2010/main" val="3757884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641"/>
            <a:ext cx="8229600" cy="857250"/>
          </a:xfrm>
        </p:spPr>
        <p:txBody>
          <a:bodyPr/>
          <a:lstStyle/>
          <a:p>
            <a:r>
              <a:rPr lang="en-US" dirty="0" err="1" smtClean="0"/>
              <a:t>Xamarin</a:t>
            </a:r>
            <a:r>
              <a:rPr lang="en-US" dirty="0" smtClean="0"/>
              <a:t> Test Cloud Annual Pricing</a:t>
            </a:r>
            <a:endParaRPr lang="en-US" dirty="0"/>
          </a:p>
        </p:txBody>
      </p:sp>
      <p:sp>
        <p:nvSpPr>
          <p:cNvPr id="6" name="Rectangle 5"/>
          <p:cNvSpPr/>
          <p:nvPr/>
        </p:nvSpPr>
        <p:spPr>
          <a:xfrm>
            <a:off x="4479667" y="2387084"/>
            <a:ext cx="184666" cy="369332"/>
          </a:xfrm>
          <a:prstGeom prst="rect">
            <a:avLst/>
          </a:prstGeom>
        </p:spPr>
        <p:txBody>
          <a:bodyPr wrap="none">
            <a:spAutoFit/>
          </a:bodyPr>
          <a:lstStyle/>
          <a:p>
            <a:r>
              <a:rPr lang="en-US" dirty="0" smtClean="0"/>
              <a:t> </a:t>
            </a:r>
            <a:endParaRPr lang="en-US" dirty="0"/>
          </a:p>
        </p:txBody>
      </p:sp>
      <p:graphicFrame>
        <p:nvGraphicFramePr>
          <p:cNvPr id="9" name="Shape 257"/>
          <p:cNvGraphicFramePr/>
          <p:nvPr>
            <p:extLst>
              <p:ext uri="{D42A27DB-BD31-4B8C-83A1-F6EECF244321}">
                <p14:modId xmlns:p14="http://schemas.microsoft.com/office/powerpoint/2010/main" val="4249972427"/>
              </p:ext>
            </p:extLst>
          </p:nvPr>
        </p:nvGraphicFramePr>
        <p:xfrm>
          <a:off x="139702" y="843687"/>
          <a:ext cx="8864599" cy="4151640"/>
        </p:xfrm>
        <a:graphic>
          <a:graphicData uri="http://schemas.openxmlformats.org/drawingml/2006/table">
            <a:tbl>
              <a:tblPr>
                <a:noFill/>
              </a:tblPr>
              <a:tblGrid>
                <a:gridCol w="2180779"/>
                <a:gridCol w="1113970"/>
                <a:gridCol w="1113970"/>
                <a:gridCol w="1113970"/>
                <a:gridCol w="1113970"/>
                <a:gridCol w="1113970"/>
                <a:gridCol w="1113970"/>
              </a:tblGrid>
              <a:tr h="353225">
                <a:tc>
                  <a:txBody>
                    <a:bodyPr/>
                    <a:lstStyle/>
                    <a:p>
                      <a:pPr>
                        <a:spcBef>
                          <a:spcPts val="0"/>
                        </a:spcBef>
                        <a:buNone/>
                      </a:pPr>
                      <a:endParaRPr sz="1300" dirty="0">
                        <a:solidFill>
                          <a:srgbClr val="000000"/>
                        </a:solidFill>
                      </a:endParaRPr>
                    </a:p>
                  </a:txBody>
                  <a:tcPr marL="91425" marR="91425" marT="91425" marB="91425" anchor="ctr">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b="1" dirty="0" smtClean="0">
                          <a:solidFill>
                            <a:srgbClr val="000000"/>
                          </a:solidFill>
                          <a:latin typeface="+mn-lt"/>
                          <a:ea typeface="Calibri"/>
                          <a:cs typeface="Calibri"/>
                          <a:sym typeface="Calibri"/>
                        </a:rPr>
                        <a:t>Basic</a:t>
                      </a:r>
                      <a:endParaRPr lang="en" sz="1300" b="1" dirty="0" smtClean="0">
                        <a:solidFill>
                          <a:srgbClr val="000000"/>
                        </a:solidFill>
                        <a:latin typeface="+mn-lt"/>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tcPr>
                </a:tc>
                <a:tc>
                  <a:txBody>
                    <a:bodyPr/>
                    <a:lstStyle/>
                    <a:p>
                      <a:pPr lvl="0" algn="ctr" rtl="0">
                        <a:spcBef>
                          <a:spcPts val="0"/>
                        </a:spcBef>
                        <a:buNone/>
                      </a:pPr>
                      <a:r>
                        <a:rPr lang="en" sz="1300" b="1" dirty="0" smtClean="0">
                          <a:solidFill>
                            <a:srgbClr val="000000"/>
                          </a:solidFill>
                          <a:latin typeface="+mn-lt"/>
                          <a:ea typeface="Calibri"/>
                          <a:cs typeface="Calibri"/>
                          <a:sym typeface="Calibri"/>
                        </a:rPr>
                        <a:t>P</a:t>
                      </a:r>
                      <a:r>
                        <a:rPr lang="en-US" sz="1300" b="1" dirty="0" err="1" smtClean="0">
                          <a:solidFill>
                            <a:srgbClr val="000000"/>
                          </a:solidFill>
                          <a:latin typeface="+mn-lt"/>
                          <a:ea typeface="Calibri"/>
                          <a:cs typeface="Calibri"/>
                          <a:sym typeface="Calibri"/>
                        </a:rPr>
                        <a:t>lus</a:t>
                      </a:r>
                      <a:endParaRPr lang="en" sz="1300" b="1" dirty="0">
                        <a:solidFill>
                          <a:srgbClr val="000000"/>
                        </a:solidFill>
                        <a:latin typeface="+mn-lt"/>
                        <a:ea typeface="Calibri"/>
                        <a:cs typeface="Calibri"/>
                        <a:sym typeface="Calibri"/>
                        <a:hlinkClick r:id="rId2"/>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tcPr>
                </a:tc>
                <a:tc>
                  <a:txBody>
                    <a:bodyPr/>
                    <a:lstStyle/>
                    <a:p>
                      <a:pPr lvl="0" algn="ctr" rtl="0">
                        <a:spcBef>
                          <a:spcPts val="0"/>
                        </a:spcBef>
                        <a:buNone/>
                      </a:pPr>
                      <a:r>
                        <a:rPr lang="en" sz="1300" b="1" dirty="0">
                          <a:solidFill>
                            <a:srgbClr val="000000"/>
                          </a:solidFill>
                          <a:latin typeface="Calibri"/>
                          <a:ea typeface="Calibri"/>
                          <a:cs typeface="Calibri"/>
                          <a:sym typeface="Calibri"/>
                        </a:rPr>
                        <a:t>Professional</a:t>
                      </a:r>
                      <a:endParaRPr lang="en" sz="1300" b="1" dirty="0">
                        <a:solidFill>
                          <a:srgbClr val="000000"/>
                        </a:solidFill>
                        <a:latin typeface="Calibri"/>
                        <a:ea typeface="Calibri"/>
                        <a:cs typeface="Calibri"/>
                        <a:sym typeface="Calibri"/>
                        <a:hlinkClick r:id="rId2"/>
                      </a:endParaRP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tcPr>
                </a:tc>
                <a:tc>
                  <a:txBody>
                    <a:bodyPr/>
                    <a:lstStyle/>
                    <a:p>
                      <a:pPr lvl="0" algn="ctr" rtl="0">
                        <a:spcBef>
                          <a:spcPts val="0"/>
                        </a:spcBef>
                        <a:buNone/>
                      </a:pPr>
                      <a:r>
                        <a:rPr lang="en" sz="1300" b="1" dirty="0">
                          <a:solidFill>
                            <a:srgbClr val="000000"/>
                          </a:solidFill>
                          <a:latin typeface="Calibri"/>
                          <a:ea typeface="Calibri"/>
                          <a:cs typeface="Calibri"/>
                          <a:sym typeface="Calibri"/>
                        </a:rPr>
                        <a:t>Business</a:t>
                      </a:r>
                      <a:endParaRPr lang="en" sz="1300" b="1" dirty="0">
                        <a:solidFill>
                          <a:srgbClr val="000000"/>
                        </a:solidFill>
                        <a:latin typeface="Calibri"/>
                        <a:ea typeface="Calibri"/>
                        <a:cs typeface="Calibri"/>
                        <a:sym typeface="Calibri"/>
                        <a:hlinkClick r:id="rId3"/>
                      </a:endParaRP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tcPr>
                </a:tc>
                <a:tc>
                  <a:txBody>
                    <a:bodyPr/>
                    <a:lstStyle/>
                    <a:p>
                      <a:pPr lvl="0" algn="ctr" rtl="0">
                        <a:spcBef>
                          <a:spcPts val="0"/>
                        </a:spcBef>
                        <a:buNone/>
                      </a:pPr>
                      <a:r>
                        <a:rPr lang="en" sz="1300" b="1" dirty="0">
                          <a:solidFill>
                            <a:srgbClr val="000000"/>
                          </a:solidFill>
                          <a:latin typeface="Calibri"/>
                          <a:ea typeface="Calibri"/>
                          <a:cs typeface="Calibri"/>
                          <a:sym typeface="Calibri"/>
                        </a:rPr>
                        <a:t>Enterprise</a:t>
                      </a:r>
                      <a:endParaRPr lang="en" sz="1300" b="1" dirty="0">
                        <a:solidFill>
                          <a:srgbClr val="000000"/>
                        </a:solidFill>
                        <a:latin typeface="Calibri"/>
                        <a:ea typeface="Calibri"/>
                        <a:cs typeface="Calibri"/>
                        <a:sym typeface="Calibri"/>
                        <a:hlinkClick r:id="rId4"/>
                      </a:endParaRP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tcPr>
                </a:tc>
                <a:tc>
                  <a:txBody>
                    <a:bodyPr/>
                    <a:lstStyle/>
                    <a:p>
                      <a:pPr lvl="0" algn="ctr" rtl="0">
                        <a:spcBef>
                          <a:spcPts val="0"/>
                        </a:spcBef>
                        <a:buNone/>
                      </a:pPr>
                      <a:r>
                        <a:rPr lang="en" sz="1300" b="1" dirty="0">
                          <a:solidFill>
                            <a:srgbClr val="000000"/>
                          </a:solidFill>
                          <a:latin typeface="Calibri"/>
                          <a:ea typeface="Calibri"/>
                          <a:cs typeface="Calibri"/>
                          <a:sym typeface="Calibri"/>
                        </a:rPr>
                        <a:t>Unlimited</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tcPr>
                </a:tc>
              </a:tr>
              <a:tr h="353225">
                <a:tc>
                  <a:txBody>
                    <a:bodyPr/>
                    <a:lstStyle/>
                    <a:p>
                      <a:pPr lvl="0" rtl="0">
                        <a:spcBef>
                          <a:spcPts val="0"/>
                        </a:spcBef>
                        <a:buNone/>
                      </a:pPr>
                      <a:r>
                        <a:rPr lang="en" sz="1300" b="1" dirty="0">
                          <a:latin typeface="Calibri"/>
                          <a:ea typeface="Calibri"/>
                          <a:cs typeface="Calibri"/>
                          <a:sym typeface="Calibri"/>
                        </a:rPr>
                        <a:t>Monthly Fee</a:t>
                      </a:r>
                    </a:p>
                  </a:txBody>
                  <a:tcPr marL="91425" marR="91425" marT="91425" marB="91425" anchor="ctr">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C6D9F1"/>
                    </a:solidFill>
                  </a:tcPr>
                </a:tc>
                <a:tc>
                  <a:txBody>
                    <a:bodyPr/>
                    <a:lstStyle/>
                    <a:p>
                      <a:pPr lvl="0" algn="ctr" rtl="0">
                        <a:spcBef>
                          <a:spcPts val="0"/>
                        </a:spcBef>
                        <a:buNone/>
                      </a:pPr>
                      <a:r>
                        <a:rPr lang="en-US" sz="1300" b="1" dirty="0" smtClean="0">
                          <a:latin typeface="Calibri"/>
                          <a:ea typeface="Calibri"/>
                          <a:cs typeface="Calibri"/>
                          <a:sym typeface="Calibri"/>
                        </a:rPr>
                        <a:t>$1,000</a:t>
                      </a:r>
                      <a:endParaRPr lang="en" sz="1300" b="1"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rgbClr val="C6D9F1"/>
                    </a:solidFill>
                  </a:tcPr>
                </a:tc>
                <a:tc>
                  <a:txBody>
                    <a:bodyPr/>
                    <a:lstStyle/>
                    <a:p>
                      <a:pPr lvl="0" algn="ctr" rtl="0">
                        <a:spcBef>
                          <a:spcPts val="0"/>
                        </a:spcBef>
                        <a:buNone/>
                      </a:pPr>
                      <a:r>
                        <a:rPr lang="en-US" sz="1300" b="1" dirty="0" smtClean="0">
                          <a:latin typeface="Calibri"/>
                          <a:ea typeface="Calibri"/>
                          <a:cs typeface="Calibri"/>
                          <a:sym typeface="Calibri"/>
                        </a:rPr>
                        <a:t>$2,000</a:t>
                      </a:r>
                      <a:endParaRPr lang="en" sz="1300" b="1"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rgbClr val="C6D9F1"/>
                    </a:solidFill>
                  </a:tcPr>
                </a:tc>
                <a:tc>
                  <a:txBody>
                    <a:bodyPr/>
                    <a:lstStyle/>
                    <a:p>
                      <a:pPr lvl="0" algn="ctr" rtl="0">
                        <a:spcBef>
                          <a:spcPts val="0"/>
                        </a:spcBef>
                        <a:buNone/>
                      </a:pPr>
                      <a:r>
                        <a:rPr lang="en" sz="1300" b="1" dirty="0">
                          <a:latin typeface="Calibri"/>
                          <a:ea typeface="Calibri"/>
                          <a:cs typeface="Calibri"/>
                          <a:sym typeface="Calibri"/>
                        </a:rPr>
                        <a:t>$5,000</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C6D9F1"/>
                    </a:solidFill>
                  </a:tcPr>
                </a:tc>
                <a:tc>
                  <a:txBody>
                    <a:bodyPr/>
                    <a:lstStyle/>
                    <a:p>
                      <a:pPr lvl="0" algn="ctr" rtl="0">
                        <a:spcBef>
                          <a:spcPts val="0"/>
                        </a:spcBef>
                        <a:buNone/>
                      </a:pPr>
                      <a:r>
                        <a:rPr lang="en" sz="1300" b="1" dirty="0">
                          <a:latin typeface="Calibri"/>
                          <a:ea typeface="Calibri"/>
                          <a:cs typeface="Calibri"/>
                          <a:sym typeface="Calibri"/>
                        </a:rPr>
                        <a:t>$8,000</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C6D9F1"/>
                    </a:solidFill>
                  </a:tcPr>
                </a:tc>
                <a:tc>
                  <a:txBody>
                    <a:bodyPr/>
                    <a:lstStyle/>
                    <a:p>
                      <a:pPr lvl="0" algn="ctr" rtl="0">
                        <a:spcBef>
                          <a:spcPts val="0"/>
                        </a:spcBef>
                        <a:buNone/>
                      </a:pPr>
                      <a:r>
                        <a:rPr lang="en" sz="1300" b="1" dirty="0">
                          <a:latin typeface="Calibri"/>
                          <a:ea typeface="Calibri"/>
                          <a:cs typeface="Calibri"/>
                          <a:sym typeface="Calibri"/>
                        </a:rPr>
                        <a:t>$12,000</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C6D9F1"/>
                    </a:solidFill>
                  </a:tcPr>
                </a:tc>
                <a:tc>
                  <a:txBody>
                    <a:bodyPr/>
                    <a:lstStyle/>
                    <a:p>
                      <a:pPr lvl="0" algn="ctr" rtl="0">
                        <a:spcBef>
                          <a:spcPts val="0"/>
                        </a:spcBef>
                        <a:buNone/>
                      </a:pPr>
                      <a:r>
                        <a:rPr lang="en" sz="1300" b="1" dirty="0">
                          <a:latin typeface="Calibri"/>
                          <a:ea typeface="Calibri"/>
                          <a:cs typeface="Calibri"/>
                          <a:sym typeface="Calibri"/>
                        </a:rPr>
                        <a:t>$16,000</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C6D9F1"/>
                    </a:solidFill>
                  </a:tcPr>
                </a:tc>
              </a:tr>
              <a:tr h="326875">
                <a:tc>
                  <a:txBody>
                    <a:bodyPr/>
                    <a:lstStyle/>
                    <a:p>
                      <a:pPr rtl="0">
                        <a:spcBef>
                          <a:spcPts val="0"/>
                        </a:spcBef>
                        <a:buNone/>
                      </a:pPr>
                      <a:r>
                        <a:rPr lang="en" sz="1000" dirty="0">
                          <a:latin typeface="Calibri"/>
                          <a:ea typeface="Calibri"/>
                          <a:cs typeface="Calibri"/>
                          <a:sym typeface="Calibri"/>
                        </a:rPr>
                        <a:t>Apps</a:t>
                      </a:r>
                    </a:p>
                  </a:txBody>
                  <a:tcPr marL="91425" marR="91425" marT="91425" marB="91425" anchor="ctr">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algn="ctr" rtl="0">
                        <a:spcBef>
                          <a:spcPts val="0"/>
                        </a:spcBef>
                        <a:buNone/>
                      </a:pPr>
                      <a:r>
                        <a:rPr lang="en-US" sz="1000" dirty="0" smtClean="0">
                          <a:latin typeface="Calibri"/>
                          <a:ea typeface="Calibri"/>
                          <a:cs typeface="Calibri"/>
                          <a:sym typeface="Calibri"/>
                        </a:rPr>
                        <a:t>2</a:t>
                      </a:r>
                      <a:endParaRPr lang="en" sz="10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chemeClr val="lt1"/>
                    </a:solidFill>
                  </a:tcPr>
                </a:tc>
                <a:tc>
                  <a:txBody>
                    <a:bodyPr/>
                    <a:lstStyle/>
                    <a:p>
                      <a:pPr algn="ctr" rtl="0">
                        <a:spcBef>
                          <a:spcPts val="0"/>
                        </a:spcBef>
                        <a:buNone/>
                      </a:pPr>
                      <a:r>
                        <a:rPr lang="en-US" sz="1000" dirty="0" smtClean="0">
                          <a:latin typeface="Calibri"/>
                          <a:ea typeface="Calibri"/>
                          <a:cs typeface="Calibri"/>
                          <a:sym typeface="Calibri"/>
                        </a:rPr>
                        <a:t>4</a:t>
                      </a:r>
                      <a:endParaRPr lang="en" sz="10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chemeClr val="lt1"/>
                    </a:solidFill>
                  </a:tcPr>
                </a:tc>
                <a:tc>
                  <a:txBody>
                    <a:bodyPr/>
                    <a:lstStyle/>
                    <a:p>
                      <a:pPr algn="ctr" rtl="0">
                        <a:spcBef>
                          <a:spcPts val="0"/>
                        </a:spcBef>
                        <a:buNone/>
                      </a:pPr>
                      <a:r>
                        <a:rPr lang="en-US" sz="1000" dirty="0" smtClean="0">
                          <a:latin typeface="Calibri"/>
                          <a:ea typeface="Calibri"/>
                          <a:cs typeface="Calibri"/>
                          <a:sym typeface="Calibri"/>
                        </a:rPr>
                        <a:t>4</a:t>
                      </a:r>
                      <a:endParaRPr lang="en" sz="10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algn="ctr" rtl="0">
                        <a:spcBef>
                          <a:spcPts val="0"/>
                        </a:spcBef>
                        <a:buNone/>
                      </a:pPr>
                      <a:r>
                        <a:rPr lang="en" sz="1000">
                          <a:latin typeface="Calibri"/>
                          <a:ea typeface="Calibri"/>
                          <a:cs typeface="Calibri"/>
                          <a:sym typeface="Calibri"/>
                        </a:rPr>
                        <a:t>10</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algn="ctr" rtl="0">
                        <a:spcBef>
                          <a:spcPts val="0"/>
                        </a:spcBef>
                        <a:buNone/>
                      </a:pPr>
                      <a:r>
                        <a:rPr lang="en-US" sz="1000" dirty="0" smtClean="0">
                          <a:latin typeface="Calibri"/>
                          <a:ea typeface="Calibri"/>
                          <a:cs typeface="Calibri"/>
                          <a:sym typeface="Calibri"/>
                        </a:rPr>
                        <a:t>20</a:t>
                      </a:r>
                      <a:endParaRPr lang="en" sz="10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algn="ctr" rtl="0">
                        <a:spcBef>
                          <a:spcPts val="0"/>
                        </a:spcBef>
                        <a:buNone/>
                      </a:pPr>
                      <a:r>
                        <a:rPr lang="en" sz="1000">
                          <a:solidFill>
                            <a:schemeClr val="dk1"/>
                          </a:solidFill>
                          <a:latin typeface="Calibri"/>
                          <a:ea typeface="Calibri"/>
                          <a:cs typeface="Calibri"/>
                          <a:sym typeface="Calibri"/>
                        </a:rPr>
                        <a:t>Unlimited</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r>
              <a:tr h="326875">
                <a:tc>
                  <a:txBody>
                    <a:bodyPr/>
                    <a:lstStyle/>
                    <a:p>
                      <a:pPr lvl="0" rtl="0">
                        <a:spcBef>
                          <a:spcPts val="0"/>
                        </a:spcBef>
                        <a:buNone/>
                      </a:pPr>
                      <a:r>
                        <a:rPr lang="en" sz="1000">
                          <a:latin typeface="Calibri"/>
                          <a:ea typeface="Calibri"/>
                          <a:cs typeface="Calibri"/>
                          <a:sym typeface="Calibri"/>
                        </a:rPr>
                        <a:t>Monthly Device Hours</a:t>
                      </a:r>
                    </a:p>
                  </a:txBody>
                  <a:tcPr marL="91425" marR="91425" marT="91425" marB="91425" anchor="ctr">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lvl="0" algn="ctr" rtl="0">
                        <a:spcBef>
                          <a:spcPts val="0"/>
                        </a:spcBef>
                        <a:buNone/>
                      </a:pPr>
                      <a:r>
                        <a:rPr lang="en-US" sz="1000" dirty="0" smtClean="0">
                          <a:latin typeface="Calibri"/>
                          <a:ea typeface="Calibri"/>
                          <a:cs typeface="Calibri"/>
                          <a:sym typeface="Calibri"/>
                        </a:rPr>
                        <a:t>200</a:t>
                      </a:r>
                      <a:endParaRPr lang="en" sz="10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chemeClr val="lt1"/>
                    </a:solidFill>
                  </a:tcPr>
                </a:tc>
                <a:tc>
                  <a:txBody>
                    <a:bodyPr/>
                    <a:lstStyle/>
                    <a:p>
                      <a:pPr lvl="0" algn="ctr" rtl="0">
                        <a:spcBef>
                          <a:spcPts val="0"/>
                        </a:spcBef>
                        <a:buNone/>
                      </a:pPr>
                      <a:r>
                        <a:rPr lang="en-US" sz="1000" dirty="0" smtClean="0">
                          <a:latin typeface="Calibri"/>
                          <a:ea typeface="Calibri"/>
                          <a:cs typeface="Calibri"/>
                          <a:sym typeface="Calibri"/>
                        </a:rPr>
                        <a:t>400</a:t>
                      </a:r>
                      <a:endParaRPr lang="en" sz="10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chemeClr val="lt1"/>
                    </a:solidFill>
                  </a:tcPr>
                </a:tc>
                <a:tc>
                  <a:txBody>
                    <a:bodyPr/>
                    <a:lstStyle/>
                    <a:p>
                      <a:pPr lvl="0" algn="ctr" rtl="0">
                        <a:spcBef>
                          <a:spcPts val="0"/>
                        </a:spcBef>
                        <a:buNone/>
                      </a:pPr>
                      <a:r>
                        <a:rPr lang="en" sz="1000" dirty="0">
                          <a:latin typeface="Calibri"/>
                          <a:ea typeface="Calibri"/>
                          <a:cs typeface="Calibri"/>
                          <a:sym typeface="Calibri"/>
                        </a:rPr>
                        <a:t>1000</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lvl="0" algn="ctr" rtl="0">
                        <a:spcBef>
                          <a:spcPts val="0"/>
                        </a:spcBef>
                        <a:buNone/>
                      </a:pPr>
                      <a:r>
                        <a:rPr lang="en" sz="1000">
                          <a:latin typeface="Calibri"/>
                          <a:ea typeface="Calibri"/>
                          <a:cs typeface="Calibri"/>
                          <a:sym typeface="Calibri"/>
                        </a:rPr>
                        <a:t>1600</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lvl="0" algn="ctr" rtl="0">
                        <a:spcBef>
                          <a:spcPts val="0"/>
                        </a:spcBef>
                        <a:buNone/>
                      </a:pPr>
                      <a:r>
                        <a:rPr lang="en" sz="1000">
                          <a:latin typeface="Calibri"/>
                          <a:ea typeface="Calibri"/>
                          <a:cs typeface="Calibri"/>
                          <a:sym typeface="Calibri"/>
                        </a:rPr>
                        <a:t>2400</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lvl="0" algn="ctr" rtl="0">
                        <a:spcBef>
                          <a:spcPts val="0"/>
                        </a:spcBef>
                        <a:buNone/>
                      </a:pPr>
                      <a:r>
                        <a:rPr lang="en" sz="1000">
                          <a:latin typeface="Calibri"/>
                          <a:ea typeface="Calibri"/>
                          <a:cs typeface="Calibri"/>
                          <a:sym typeface="Calibri"/>
                        </a:rPr>
                        <a:t>Unlimited</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r>
              <a:tr h="329125">
                <a:tc>
                  <a:txBody>
                    <a:bodyPr/>
                    <a:lstStyle/>
                    <a:p>
                      <a:pPr rtl="0">
                        <a:spcBef>
                          <a:spcPts val="0"/>
                        </a:spcBef>
                        <a:buNone/>
                      </a:pPr>
                      <a:r>
                        <a:rPr lang="en" sz="1000" dirty="0">
                          <a:latin typeface="Calibri"/>
                          <a:ea typeface="Calibri"/>
                          <a:cs typeface="Calibri"/>
                          <a:sym typeface="Calibri"/>
                        </a:rPr>
                        <a:t>Priority Test Execution</a:t>
                      </a:r>
                    </a:p>
                  </a:txBody>
                  <a:tcPr marL="91425" marR="91425" marT="91425" marB="91425" anchor="ctr">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algn="ctr" rtl="0">
                        <a:spcBef>
                          <a:spcPts val="0"/>
                        </a:spcBef>
                        <a:buNone/>
                      </a:pPr>
                      <a:endParaRPr lang="en" sz="10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chemeClr val="lt1"/>
                    </a:solidFill>
                  </a:tcPr>
                </a:tc>
                <a:tc>
                  <a:txBody>
                    <a:bodyPr/>
                    <a:lstStyle/>
                    <a:p>
                      <a:pPr algn="ctr" rtl="0">
                        <a:spcBef>
                          <a:spcPts val="0"/>
                        </a:spcBef>
                        <a:buNone/>
                      </a:pPr>
                      <a:endParaRPr lang="en" sz="10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chemeClr val="lt1"/>
                    </a:solidFill>
                  </a:tcPr>
                </a:tc>
                <a:tc>
                  <a:txBody>
                    <a:bodyPr/>
                    <a:lstStyle/>
                    <a:p>
                      <a:pPr algn="ctr" rtl="0">
                        <a:spcBef>
                          <a:spcPts val="0"/>
                        </a:spcBef>
                        <a:buNone/>
                      </a:pPr>
                      <a:r>
                        <a:rPr lang="en" sz="1000" dirty="0">
                          <a:latin typeface="Calibri"/>
                          <a:ea typeface="Calibri"/>
                          <a:cs typeface="Calibri"/>
                          <a:sym typeface="Calibri"/>
                        </a:rPr>
                        <a:t>Yes</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algn="ctr" rtl="0">
                        <a:spcBef>
                          <a:spcPts val="0"/>
                        </a:spcBef>
                        <a:buNone/>
                      </a:pPr>
                      <a:r>
                        <a:rPr lang="en" sz="1000">
                          <a:solidFill>
                            <a:schemeClr val="dk1"/>
                          </a:solidFill>
                          <a:latin typeface="Calibri"/>
                          <a:ea typeface="Calibri"/>
                          <a:cs typeface="Calibri"/>
                          <a:sym typeface="Calibri"/>
                        </a:rPr>
                        <a:t>Yes</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algn="ctr" rtl="0">
                        <a:spcBef>
                          <a:spcPts val="0"/>
                        </a:spcBef>
                        <a:buNone/>
                      </a:pPr>
                      <a:r>
                        <a:rPr lang="en" sz="1000">
                          <a:latin typeface="Calibri"/>
                          <a:ea typeface="Calibri"/>
                          <a:cs typeface="Calibri"/>
                          <a:sym typeface="Calibri"/>
                        </a:rPr>
                        <a:t>Yes</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algn="ctr" rtl="0">
                        <a:spcBef>
                          <a:spcPts val="0"/>
                        </a:spcBef>
                        <a:buNone/>
                      </a:pPr>
                      <a:r>
                        <a:rPr lang="en" sz="1000">
                          <a:latin typeface="Calibri"/>
                          <a:ea typeface="Calibri"/>
                          <a:cs typeface="Calibri"/>
                          <a:sym typeface="Calibri"/>
                        </a:rPr>
                        <a:t>Yes</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r>
              <a:tr h="329125">
                <a:tc>
                  <a:txBody>
                    <a:bodyPr/>
                    <a:lstStyle/>
                    <a:p>
                      <a:pPr lvl="0" rtl="0">
                        <a:spcBef>
                          <a:spcPts val="0"/>
                        </a:spcBef>
                        <a:buNone/>
                      </a:pPr>
                      <a:r>
                        <a:rPr lang="en" sz="1000">
                          <a:latin typeface="Calibri"/>
                          <a:ea typeface="Calibri"/>
                          <a:cs typeface="Calibri"/>
                          <a:sym typeface="Calibri"/>
                        </a:rPr>
                        <a:t>Custom Test Authoring “Quick Start”</a:t>
                      </a:r>
                    </a:p>
                  </a:txBody>
                  <a:tcPr marL="91425" marR="91425" marT="91425" marB="91425" anchor="ctr">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lvl="0" algn="ctr" rtl="0">
                        <a:spcBef>
                          <a:spcPts val="0"/>
                        </a:spcBef>
                        <a:buNone/>
                      </a:pPr>
                      <a:endParaRPr lang="en" sz="10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chemeClr val="lt1"/>
                    </a:solidFill>
                  </a:tcPr>
                </a:tc>
                <a:tc>
                  <a:txBody>
                    <a:bodyPr/>
                    <a:lstStyle/>
                    <a:p>
                      <a:pPr lvl="0" algn="ctr" rtl="0">
                        <a:spcBef>
                          <a:spcPts val="0"/>
                        </a:spcBef>
                        <a:buNone/>
                      </a:pPr>
                      <a:endParaRPr lang="en" sz="10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chemeClr val="lt1"/>
                    </a:solidFill>
                  </a:tcPr>
                </a:tc>
                <a:tc>
                  <a:txBody>
                    <a:bodyPr/>
                    <a:lstStyle/>
                    <a:p>
                      <a:pPr lvl="0" algn="ctr" rtl="0">
                        <a:spcBef>
                          <a:spcPts val="0"/>
                        </a:spcBef>
                        <a:buNone/>
                      </a:pPr>
                      <a:r>
                        <a:rPr lang="en" sz="1000" dirty="0">
                          <a:latin typeface="Calibri"/>
                          <a:ea typeface="Calibri"/>
                          <a:cs typeface="Calibri"/>
                          <a:sym typeface="Calibri"/>
                        </a:rPr>
                        <a:t>1 week</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lvl="0" algn="ctr" rtl="0">
                        <a:spcBef>
                          <a:spcPts val="0"/>
                        </a:spcBef>
                        <a:buNone/>
                      </a:pPr>
                      <a:r>
                        <a:rPr lang="en" sz="1000">
                          <a:solidFill>
                            <a:schemeClr val="dk1"/>
                          </a:solidFill>
                          <a:latin typeface="Calibri"/>
                          <a:ea typeface="Calibri"/>
                          <a:cs typeface="Calibri"/>
                          <a:sym typeface="Calibri"/>
                        </a:rPr>
                        <a:t>2 weeks</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lvl="0" algn="ctr" rtl="0">
                        <a:spcBef>
                          <a:spcPts val="0"/>
                        </a:spcBef>
                        <a:buNone/>
                      </a:pPr>
                      <a:r>
                        <a:rPr lang="en" sz="1000">
                          <a:latin typeface="Calibri"/>
                          <a:ea typeface="Calibri"/>
                          <a:cs typeface="Calibri"/>
                          <a:sym typeface="Calibri"/>
                        </a:rPr>
                        <a:t>3 weeks</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c>
                  <a:txBody>
                    <a:bodyPr/>
                    <a:lstStyle/>
                    <a:p>
                      <a:pPr lvl="0" algn="ctr" rtl="0">
                        <a:spcBef>
                          <a:spcPts val="0"/>
                        </a:spcBef>
                        <a:buNone/>
                      </a:pPr>
                      <a:r>
                        <a:rPr lang="en" sz="1000">
                          <a:latin typeface="Calibri"/>
                          <a:ea typeface="Calibri"/>
                          <a:cs typeface="Calibri"/>
                          <a:sym typeface="Calibri"/>
                        </a:rPr>
                        <a:t>4 weeks</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chemeClr val="lt1"/>
                    </a:solidFill>
                  </a:tcPr>
                </a:tc>
              </a:tr>
              <a:tr h="357800">
                <a:tc>
                  <a:txBody>
                    <a:bodyPr/>
                    <a:lstStyle/>
                    <a:p>
                      <a:pPr rtl="0">
                        <a:spcBef>
                          <a:spcPts val="0"/>
                        </a:spcBef>
                        <a:buNone/>
                      </a:pPr>
                      <a:r>
                        <a:rPr lang="en" sz="1000">
                          <a:latin typeface="Calibri"/>
                          <a:ea typeface="Calibri"/>
                          <a:cs typeface="Calibri"/>
                          <a:sym typeface="Calibri"/>
                        </a:rPr>
                        <a:t>Expert Ongoing Automation Consulting</a:t>
                      </a:r>
                    </a:p>
                  </a:txBody>
                  <a:tcPr marL="91425" marR="91425" marT="91425" marB="91425" anchor="ctr">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algn="ctr" rtl="0">
                        <a:spcBef>
                          <a:spcPts val="0"/>
                        </a:spcBef>
                        <a:buNone/>
                      </a:pPr>
                      <a:endParaRPr lang="en" sz="10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rgbClr val="F2F2F2"/>
                    </a:solidFill>
                  </a:tcPr>
                </a:tc>
                <a:tc>
                  <a:txBody>
                    <a:bodyPr/>
                    <a:lstStyle/>
                    <a:p>
                      <a:pPr algn="ctr" rtl="0">
                        <a:spcBef>
                          <a:spcPts val="0"/>
                        </a:spcBef>
                        <a:buNone/>
                      </a:pPr>
                      <a:endParaRPr lang="en" sz="10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rgbClr val="F2F2F2"/>
                    </a:solidFill>
                  </a:tcPr>
                </a:tc>
                <a:tc>
                  <a:txBody>
                    <a:bodyPr/>
                    <a:lstStyle/>
                    <a:p>
                      <a:pPr algn="ctr" rtl="0">
                        <a:spcBef>
                          <a:spcPts val="0"/>
                        </a:spcBef>
                        <a:buNone/>
                      </a:pPr>
                      <a:endParaRPr lang="en" sz="10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algn="ctr" rtl="0">
                        <a:spcBef>
                          <a:spcPts val="0"/>
                        </a:spcBef>
                        <a:buNone/>
                      </a:pPr>
                      <a:r>
                        <a:rPr lang="en" sz="1000">
                          <a:solidFill>
                            <a:schemeClr val="dk1"/>
                          </a:solidFill>
                          <a:latin typeface="Calibri"/>
                          <a:ea typeface="Calibri"/>
                          <a:cs typeface="Calibri"/>
                          <a:sym typeface="Calibri"/>
                        </a:rPr>
                        <a:t>4 hours / month</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algn="ctr" rtl="0">
                        <a:spcBef>
                          <a:spcPts val="0"/>
                        </a:spcBef>
                        <a:buNone/>
                      </a:pPr>
                      <a:r>
                        <a:rPr lang="en" sz="1000">
                          <a:latin typeface="Calibri"/>
                          <a:ea typeface="Calibri"/>
                          <a:cs typeface="Calibri"/>
                          <a:sym typeface="Calibri"/>
                        </a:rPr>
                        <a:t>8 hours / month</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algn="ctr" rtl="0">
                        <a:spcBef>
                          <a:spcPts val="0"/>
                        </a:spcBef>
                        <a:buNone/>
                      </a:pPr>
                      <a:r>
                        <a:rPr lang="en" sz="1000" dirty="0">
                          <a:latin typeface="Calibri"/>
                          <a:ea typeface="Calibri"/>
                          <a:cs typeface="Calibri"/>
                          <a:sym typeface="Calibri"/>
                        </a:rPr>
                        <a:t>16 hours / </a:t>
                      </a:r>
                      <a:r>
                        <a:rPr lang="en" sz="1000" dirty="0" smtClean="0">
                          <a:latin typeface="Calibri"/>
                          <a:ea typeface="Calibri"/>
                          <a:cs typeface="Calibri"/>
                          <a:sym typeface="Calibri"/>
                        </a:rPr>
                        <a:t>mo</a:t>
                      </a:r>
                      <a:endParaRPr lang="en" sz="10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r>
              <a:tr h="485050">
                <a:tc>
                  <a:txBody>
                    <a:bodyPr/>
                    <a:lstStyle/>
                    <a:p>
                      <a:pPr lvl="0" rtl="0">
                        <a:spcBef>
                          <a:spcPts val="0"/>
                        </a:spcBef>
                        <a:buNone/>
                      </a:pPr>
                      <a:r>
                        <a:rPr lang="en" sz="1000">
                          <a:latin typeface="Calibri"/>
                          <a:ea typeface="Calibri"/>
                          <a:cs typeface="Calibri"/>
                          <a:sym typeface="Calibri"/>
                        </a:rPr>
                        <a:t>Live Online Automation Training from Xamarin University</a:t>
                      </a:r>
                    </a:p>
                  </a:txBody>
                  <a:tcPr marL="91425" marR="91425" marT="91425" marB="91425" anchor="ctr">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endParaRPr lang="en" sz="10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US" sz="1000" dirty="0" smtClean="0">
                          <a:latin typeface="Calibri"/>
                          <a:ea typeface="Calibri"/>
                          <a:cs typeface="Calibri"/>
                          <a:sym typeface="Calibri"/>
                        </a:rPr>
                        <a:t>1</a:t>
                      </a:r>
                      <a:endParaRPr lang="en" sz="10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000" dirty="0">
                          <a:latin typeface="Calibri"/>
                          <a:ea typeface="Calibri"/>
                          <a:cs typeface="Calibri"/>
                          <a:sym typeface="Calibri"/>
                        </a:rPr>
                        <a:t>1 seat</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000">
                          <a:latin typeface="Calibri"/>
                          <a:ea typeface="Calibri"/>
                          <a:cs typeface="Calibri"/>
                          <a:sym typeface="Calibri"/>
                        </a:rPr>
                        <a:t>3 seats</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000">
                          <a:latin typeface="Calibri"/>
                          <a:ea typeface="Calibri"/>
                          <a:cs typeface="Calibri"/>
                          <a:sym typeface="Calibri"/>
                        </a:rPr>
                        <a:t>5 seats</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US" sz="1000" dirty="0" smtClean="0">
                          <a:solidFill>
                            <a:schemeClr val="dk1"/>
                          </a:solidFill>
                          <a:latin typeface="Calibri"/>
                          <a:ea typeface="Calibri"/>
                          <a:cs typeface="Calibri"/>
                          <a:sym typeface="Calibri"/>
                        </a:rPr>
                        <a:t>25</a:t>
                      </a:r>
                      <a:r>
                        <a:rPr lang="en-US" sz="1000" baseline="0" dirty="0" smtClean="0">
                          <a:solidFill>
                            <a:schemeClr val="dk1"/>
                          </a:solidFill>
                          <a:latin typeface="Calibri"/>
                          <a:ea typeface="Calibri"/>
                          <a:cs typeface="Calibri"/>
                          <a:sym typeface="Calibri"/>
                        </a:rPr>
                        <a:t> seats</a:t>
                      </a:r>
                      <a:endParaRPr lang="en" sz="1000" dirty="0">
                        <a:solidFill>
                          <a:schemeClr val="dk1"/>
                        </a:solidFill>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r>
              <a:tr h="357800">
                <a:tc>
                  <a:txBody>
                    <a:bodyPr/>
                    <a:lstStyle/>
                    <a:p>
                      <a:pPr lvl="0" rtl="0">
                        <a:spcBef>
                          <a:spcPts val="0"/>
                        </a:spcBef>
                        <a:buNone/>
                      </a:pPr>
                      <a:r>
                        <a:rPr lang="en" sz="1000">
                          <a:latin typeface="Calibri"/>
                          <a:ea typeface="Calibri"/>
                          <a:cs typeface="Calibri"/>
                          <a:sym typeface="Calibri"/>
                        </a:rPr>
                        <a:t>Email Support</a:t>
                      </a:r>
                    </a:p>
                  </a:txBody>
                  <a:tcPr marL="91425" marR="91425" marT="91425" marB="91425" anchor="ctr">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US" sz="1000" dirty="0" smtClean="0">
                          <a:latin typeface="Calibri"/>
                          <a:ea typeface="Calibri"/>
                          <a:cs typeface="Calibri"/>
                          <a:sym typeface="Calibri"/>
                        </a:rPr>
                        <a:t>Yes</a:t>
                      </a:r>
                      <a:endParaRPr lang="en" sz="10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US" sz="1000" dirty="0" smtClean="0">
                          <a:latin typeface="Calibri"/>
                          <a:ea typeface="Calibri"/>
                          <a:cs typeface="Calibri"/>
                          <a:sym typeface="Calibri"/>
                        </a:rPr>
                        <a:t>Yes</a:t>
                      </a:r>
                      <a:endParaRPr lang="en" sz="10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000" dirty="0">
                          <a:latin typeface="Calibri"/>
                          <a:ea typeface="Calibri"/>
                          <a:cs typeface="Calibri"/>
                          <a:sym typeface="Calibri"/>
                        </a:rPr>
                        <a:t>Yes</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000">
                          <a:latin typeface="Calibri"/>
                          <a:ea typeface="Calibri"/>
                          <a:cs typeface="Calibri"/>
                          <a:sym typeface="Calibri"/>
                        </a:rPr>
                        <a:t>Yes</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000">
                          <a:latin typeface="Calibri"/>
                          <a:ea typeface="Calibri"/>
                          <a:cs typeface="Calibri"/>
                          <a:sym typeface="Calibri"/>
                        </a:rPr>
                        <a:t>Yes</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000">
                          <a:solidFill>
                            <a:schemeClr val="dk1"/>
                          </a:solidFill>
                          <a:latin typeface="Calibri"/>
                          <a:ea typeface="Calibri"/>
                          <a:cs typeface="Calibri"/>
                          <a:sym typeface="Calibri"/>
                        </a:rPr>
                        <a:t>Yes</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r>
              <a:tr h="357800">
                <a:tc>
                  <a:txBody>
                    <a:bodyPr/>
                    <a:lstStyle/>
                    <a:p>
                      <a:pPr lvl="0" rtl="0">
                        <a:spcBef>
                          <a:spcPts val="0"/>
                        </a:spcBef>
                        <a:buNone/>
                      </a:pPr>
                      <a:r>
                        <a:rPr lang="en" sz="1000">
                          <a:latin typeface="Calibri"/>
                          <a:ea typeface="Calibri"/>
                          <a:cs typeface="Calibri"/>
                          <a:sym typeface="Calibri"/>
                        </a:rPr>
                        <a:t>Dedicated Customer Success Manager</a:t>
                      </a:r>
                    </a:p>
                  </a:txBody>
                  <a:tcPr marL="91425" marR="91425" marT="91425" marB="91425" anchor="ctr">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endParaRPr lang="en" sz="10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US" sz="1000" dirty="0" smtClean="0">
                          <a:latin typeface="Calibri"/>
                          <a:ea typeface="Calibri"/>
                          <a:cs typeface="Calibri"/>
                          <a:sym typeface="Calibri"/>
                        </a:rPr>
                        <a:t>Yes</a:t>
                      </a:r>
                      <a:endParaRPr lang="en" sz="10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000" dirty="0">
                          <a:latin typeface="Calibri"/>
                          <a:ea typeface="Calibri"/>
                          <a:cs typeface="Calibri"/>
                          <a:sym typeface="Calibri"/>
                        </a:rPr>
                        <a:t>Yes</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000">
                          <a:latin typeface="Calibri"/>
                          <a:ea typeface="Calibri"/>
                          <a:cs typeface="Calibri"/>
                          <a:sym typeface="Calibri"/>
                        </a:rPr>
                        <a:t>Yes</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000">
                          <a:latin typeface="Calibri"/>
                          <a:ea typeface="Calibri"/>
                          <a:cs typeface="Calibri"/>
                          <a:sym typeface="Calibri"/>
                        </a:rPr>
                        <a:t>Yes</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000">
                          <a:solidFill>
                            <a:schemeClr val="dk1"/>
                          </a:solidFill>
                          <a:latin typeface="Calibri"/>
                          <a:ea typeface="Calibri"/>
                          <a:cs typeface="Calibri"/>
                          <a:sym typeface="Calibri"/>
                        </a:rPr>
                        <a:t>Yes</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r>
              <a:tr h="357800">
                <a:tc>
                  <a:txBody>
                    <a:bodyPr/>
                    <a:lstStyle/>
                    <a:p>
                      <a:pPr lvl="0" rtl="0">
                        <a:spcBef>
                          <a:spcPts val="0"/>
                        </a:spcBef>
                        <a:buNone/>
                      </a:pPr>
                      <a:r>
                        <a:rPr lang="en" sz="1000">
                          <a:latin typeface="Calibri"/>
                          <a:ea typeface="Calibri"/>
                          <a:cs typeface="Calibri"/>
                          <a:sym typeface="Calibri"/>
                        </a:rPr>
                        <a:t>Service Level Agreement</a:t>
                      </a:r>
                    </a:p>
                  </a:txBody>
                  <a:tcPr marL="91425" marR="91425" marT="91425" marB="91425" anchor="ctr">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endParaRPr lang="en" sz="10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endParaRPr lang="en" sz="1000" dirty="0">
                        <a:latin typeface="Calibri"/>
                        <a:ea typeface="Calibri"/>
                        <a:cs typeface="Calibri"/>
                        <a:sym typeface="Calibri"/>
                      </a:endParaRPr>
                    </a:p>
                  </a:txBody>
                  <a:tcPr marL="91425" marR="91425" marT="91425" marB="91425">
                    <a:lnL w="9525" cap="flat">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000" dirty="0">
                          <a:latin typeface="Calibri"/>
                          <a:ea typeface="Calibri"/>
                          <a:cs typeface="Calibri"/>
                          <a:sym typeface="Calibri"/>
                        </a:rPr>
                        <a:t>Normal</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000" dirty="0">
                          <a:latin typeface="Calibri"/>
                          <a:ea typeface="Calibri"/>
                          <a:cs typeface="Calibri"/>
                          <a:sym typeface="Calibri"/>
                        </a:rPr>
                        <a:t>Normal</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000" dirty="0">
                          <a:latin typeface="Calibri"/>
                          <a:ea typeface="Calibri"/>
                          <a:cs typeface="Calibri"/>
                          <a:sym typeface="Calibri"/>
                        </a:rPr>
                        <a:t>Enterprise</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c>
                  <a:txBody>
                    <a:bodyPr/>
                    <a:lstStyle/>
                    <a:p>
                      <a:pPr lvl="0" algn="ctr" rtl="0">
                        <a:spcBef>
                          <a:spcPts val="0"/>
                        </a:spcBef>
                        <a:buNone/>
                      </a:pPr>
                      <a:r>
                        <a:rPr lang="en" sz="1000" dirty="0">
                          <a:solidFill>
                            <a:schemeClr val="dk1"/>
                          </a:solidFill>
                          <a:latin typeface="Calibri"/>
                          <a:ea typeface="Calibri"/>
                          <a:cs typeface="Calibri"/>
                          <a:sym typeface="Calibri"/>
                        </a:rPr>
                        <a:t>Enterprise</a:t>
                      </a:r>
                    </a:p>
                  </a:txBody>
                  <a:tcPr marL="91425" marR="91425" marT="91425" marB="91425">
                    <a:lnL w="9525" cap="flat">
                      <a:solidFill>
                        <a:srgbClr val="B7B7B7"/>
                      </a:solidFill>
                      <a:prstDash val="solid"/>
                      <a:round/>
                      <a:headEnd type="none" w="med" len="med"/>
                      <a:tailEnd type="none" w="med" len="med"/>
                    </a:lnL>
                    <a:lnR w="9525" cap="flat">
                      <a:solidFill>
                        <a:srgbClr val="B7B7B7"/>
                      </a:solidFill>
                      <a:prstDash val="solid"/>
                      <a:round/>
                      <a:headEnd type="none" w="med" len="med"/>
                      <a:tailEnd type="none" w="med" len="med"/>
                    </a:lnR>
                    <a:lnT w="9525" cap="flat">
                      <a:solidFill>
                        <a:srgbClr val="B7B7B7"/>
                      </a:solidFill>
                      <a:prstDash val="solid"/>
                      <a:round/>
                      <a:headEnd type="none" w="med" len="med"/>
                      <a:tailEnd type="none" w="med" len="med"/>
                    </a:lnT>
                    <a:lnB w="9525" cap="flat">
                      <a:solidFill>
                        <a:srgbClr val="B7B7B7"/>
                      </a:solidFill>
                      <a:prstDash val="solid"/>
                      <a:round/>
                      <a:headEnd type="none" w="med" len="med"/>
                      <a:tailEnd type="none" w="med" len="med"/>
                    </a:lnB>
                    <a:solidFill>
                      <a:srgbClr val="F2F2F2"/>
                    </a:solidFill>
                  </a:tcPr>
                </a:tc>
              </a:tr>
            </a:tbl>
          </a:graphicData>
        </a:graphic>
      </p:graphicFrame>
    </p:spTree>
    <p:extLst>
      <p:ext uri="{BB962C8B-B14F-4D97-AF65-F5344CB8AC3E}">
        <p14:creationId xmlns:p14="http://schemas.microsoft.com/office/powerpoint/2010/main" val="156326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Beautiful Test Results</a:t>
            </a:r>
            <a:endParaRPr lang="en-US" dirty="0"/>
          </a:p>
        </p:txBody>
      </p:sp>
      <p:pic>
        <p:nvPicPr>
          <p:cNvPr id="3" name="Picture 2" descr="Screenshot 2014-06-26 18.24.45.png"/>
          <p:cNvPicPr>
            <a:picLocks noChangeAspect="1"/>
          </p:cNvPicPr>
          <p:nvPr/>
        </p:nvPicPr>
        <p:blipFill rotWithShape="1">
          <a:blip r:embed="rId2">
            <a:extLst>
              <a:ext uri="{28A0092B-C50C-407E-A947-70E740481C1C}">
                <a14:useLocalDpi xmlns:a14="http://schemas.microsoft.com/office/drawing/2010/main" val="0"/>
              </a:ext>
            </a:extLst>
          </a:blip>
          <a:srcRect b="5033"/>
          <a:stretch/>
        </p:blipFill>
        <p:spPr>
          <a:xfrm>
            <a:off x="0" y="825240"/>
            <a:ext cx="9144000" cy="4318260"/>
          </a:xfrm>
          <a:prstGeom prst="rect">
            <a:avLst/>
          </a:prstGeom>
        </p:spPr>
      </p:pic>
    </p:spTree>
    <p:extLst>
      <p:ext uri="{BB962C8B-B14F-4D97-AF65-F5344CB8AC3E}">
        <p14:creationId xmlns:p14="http://schemas.microsoft.com/office/powerpoint/2010/main" val="3597826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540416" y="2573860"/>
            <a:ext cx="7180771" cy="0"/>
          </a:xfrm>
          <a:prstGeom prst="line">
            <a:avLst/>
          </a:prstGeom>
          <a:ln>
            <a:solidFill>
              <a:srgbClr val="9B9B9B"/>
            </a:solidFill>
          </a:ln>
        </p:spPr>
        <p:style>
          <a:lnRef idx="1">
            <a:schemeClr val="dk1"/>
          </a:lnRef>
          <a:fillRef idx="0">
            <a:schemeClr val="dk1"/>
          </a:fillRef>
          <a:effectRef idx="0">
            <a:schemeClr val="dk1"/>
          </a:effectRef>
          <a:fontRef idx="minor">
            <a:schemeClr val="tx1"/>
          </a:fontRef>
        </p:style>
      </p:cxnSp>
      <p:pic>
        <p:nvPicPr>
          <p:cNvPr id="5" name="Picture 4" descr="Test Cloud 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15" y="1524000"/>
            <a:ext cx="6442025" cy="869965"/>
          </a:xfrm>
          <a:prstGeom prst="rect">
            <a:avLst/>
          </a:prstGeom>
        </p:spPr>
      </p:pic>
      <p:sp>
        <p:nvSpPr>
          <p:cNvPr id="12" name="Subtitle 1"/>
          <p:cNvSpPr>
            <a:spLocks noGrp="1"/>
          </p:cNvSpPr>
          <p:nvPr>
            <p:ph type="subTitle" idx="1"/>
          </p:nvPr>
        </p:nvSpPr>
        <p:spPr>
          <a:xfrm>
            <a:off x="448976" y="2640640"/>
            <a:ext cx="5577174" cy="946509"/>
          </a:xfrm>
        </p:spPr>
        <p:txBody>
          <a:bodyPr/>
          <a:lstStyle/>
          <a:p>
            <a:pPr>
              <a:lnSpc>
                <a:spcPct val="110000"/>
              </a:lnSpc>
            </a:pPr>
            <a:r>
              <a:rPr lang="en-US" sz="1800" dirty="0" smtClean="0">
                <a:solidFill>
                  <a:srgbClr val="FFFFFF"/>
                </a:solidFill>
                <a:latin typeface="Arial"/>
                <a:cs typeface="Arial"/>
              </a:rPr>
              <a:t>Automatically test your app on hundreds of real devices in the cloud</a:t>
            </a:r>
            <a:endParaRPr lang="en-US" sz="1800" dirty="0">
              <a:solidFill>
                <a:srgbClr val="FFFFFF"/>
              </a:solidFill>
              <a:latin typeface="Arial"/>
              <a:cs typeface="Arial"/>
            </a:endParaRPr>
          </a:p>
        </p:txBody>
      </p:sp>
    </p:spTree>
    <p:extLst>
      <p:ext uri="{BB962C8B-B14F-4D97-AF65-F5344CB8AC3E}">
        <p14:creationId xmlns:p14="http://schemas.microsoft.com/office/powerpoint/2010/main" val="1593900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rak blue bg.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52399" y="-127706"/>
            <a:ext cx="9440332" cy="5404557"/>
          </a:xfrm>
          <a:prstGeom prst="rect">
            <a:avLst/>
          </a:prstGeom>
        </p:spPr>
      </p:pic>
      <p:sp>
        <p:nvSpPr>
          <p:cNvPr id="2" name="Title 1"/>
          <p:cNvSpPr>
            <a:spLocks noGrp="1"/>
          </p:cNvSpPr>
          <p:nvPr>
            <p:ph type="title"/>
          </p:nvPr>
        </p:nvSpPr>
        <p:spPr>
          <a:xfrm>
            <a:off x="347132" y="238943"/>
            <a:ext cx="5317068" cy="395264"/>
          </a:xfrm>
        </p:spPr>
        <p:txBody>
          <a:bodyPr>
            <a:noAutofit/>
          </a:bodyPr>
          <a:lstStyle/>
          <a:p>
            <a:r>
              <a:rPr lang="en-US" dirty="0" smtClean="0">
                <a:solidFill>
                  <a:srgbClr val="FFFFFF"/>
                </a:solidFill>
                <a:latin typeface="Arial"/>
                <a:cs typeface="Arial"/>
              </a:rPr>
              <a:t>Mobile Quality Challenges</a:t>
            </a:r>
            <a:endParaRPr lang="en-US" sz="2400" dirty="0">
              <a:solidFill>
                <a:srgbClr val="FFFFFF"/>
              </a:solidFill>
              <a:latin typeface="Arial"/>
              <a:cs typeface="Arial"/>
            </a:endParaRPr>
          </a:p>
        </p:txBody>
      </p:sp>
      <p:sp>
        <p:nvSpPr>
          <p:cNvPr id="5" name="Content Placeholder 2"/>
          <p:cNvSpPr txBox="1">
            <a:spLocks/>
          </p:cNvSpPr>
          <p:nvPr/>
        </p:nvSpPr>
        <p:spPr>
          <a:xfrm>
            <a:off x="5918200" y="1913505"/>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endParaRPr lang="en-US" sz="1800" dirty="0">
              <a:solidFill>
                <a:srgbClr val="123458"/>
              </a:solidFill>
              <a:latin typeface="Arial"/>
              <a:cs typeface="Arial"/>
            </a:endParaRPr>
          </a:p>
        </p:txBody>
      </p:sp>
      <p:sp>
        <p:nvSpPr>
          <p:cNvPr id="25" name="Content Placeholder 2"/>
          <p:cNvSpPr txBox="1">
            <a:spLocks/>
          </p:cNvSpPr>
          <p:nvPr/>
        </p:nvSpPr>
        <p:spPr>
          <a:xfrm>
            <a:off x="347132" y="1026877"/>
            <a:ext cx="8473793" cy="332179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buFont typeface="Arial"/>
              <a:buChar char="•"/>
            </a:pPr>
            <a:r>
              <a:rPr lang="en-US" sz="2000" noProof="1" smtClean="0">
                <a:solidFill>
                  <a:schemeClr val="bg1"/>
                </a:solidFill>
                <a:latin typeface="Arial"/>
                <a:cs typeface="Arial"/>
              </a:rPr>
              <a:t>Device Fragmentation</a:t>
            </a:r>
          </a:p>
          <a:p>
            <a:pPr>
              <a:buSzPct val="110000"/>
              <a:buFont typeface="Arial"/>
              <a:buChar char="•"/>
            </a:pPr>
            <a:endParaRPr lang="en-US" sz="1200" noProof="1" smtClean="0">
              <a:solidFill>
                <a:schemeClr val="bg1"/>
              </a:solidFill>
              <a:latin typeface="Arial"/>
              <a:cs typeface="Arial"/>
            </a:endParaRPr>
          </a:p>
          <a:p>
            <a:pPr>
              <a:buSzPct val="110000"/>
              <a:buFont typeface="Arial"/>
              <a:buChar char="•"/>
            </a:pPr>
            <a:r>
              <a:rPr lang="en-US" sz="2000" noProof="1">
                <a:solidFill>
                  <a:schemeClr val="bg1"/>
                </a:solidFill>
                <a:latin typeface="Arial"/>
                <a:cs typeface="Arial"/>
              </a:rPr>
              <a:t>App Complexity</a:t>
            </a:r>
          </a:p>
          <a:p>
            <a:pPr marL="0" indent="0">
              <a:buSzPct val="110000"/>
              <a:buNone/>
            </a:pPr>
            <a:endParaRPr lang="en-US" sz="1200" noProof="1" smtClean="0">
              <a:solidFill>
                <a:schemeClr val="bg1"/>
              </a:solidFill>
              <a:latin typeface="Arial"/>
              <a:cs typeface="Arial"/>
            </a:endParaRPr>
          </a:p>
          <a:p>
            <a:pPr>
              <a:buSzPct val="110000"/>
              <a:buFont typeface="Arial"/>
              <a:buChar char="•"/>
            </a:pPr>
            <a:r>
              <a:rPr lang="en-US" sz="2000" noProof="1">
                <a:solidFill>
                  <a:schemeClr val="bg1"/>
                </a:solidFill>
                <a:latin typeface="Arial"/>
                <a:cs typeface="Arial"/>
              </a:rPr>
              <a:t>Fast Release Cycles</a:t>
            </a:r>
          </a:p>
          <a:p>
            <a:pPr marL="0" indent="0">
              <a:buSzPct val="110000"/>
              <a:buNone/>
            </a:pPr>
            <a:endParaRPr lang="en-US" sz="1200" noProof="1" smtClean="0">
              <a:solidFill>
                <a:schemeClr val="bg1"/>
              </a:solidFill>
              <a:latin typeface="Arial"/>
              <a:cs typeface="Arial"/>
            </a:endParaRPr>
          </a:p>
          <a:p>
            <a:pPr>
              <a:buSzPct val="110000"/>
              <a:buFont typeface="Arial"/>
              <a:buChar char="•"/>
            </a:pPr>
            <a:r>
              <a:rPr lang="en-US" sz="2000" noProof="1" smtClean="0">
                <a:solidFill>
                  <a:schemeClr val="bg1"/>
                </a:solidFill>
                <a:latin typeface="Arial"/>
                <a:cs typeface="Arial"/>
              </a:rPr>
              <a:t>Short Sessions</a:t>
            </a:r>
            <a:endParaRPr lang="en-US" sz="1200" noProof="1">
              <a:solidFill>
                <a:schemeClr val="bg1"/>
              </a:solidFill>
              <a:latin typeface="Arial"/>
              <a:cs typeface="Arial"/>
            </a:endParaRPr>
          </a:p>
          <a:p>
            <a:pPr marL="0" indent="0">
              <a:buSzPct val="110000"/>
              <a:buNone/>
            </a:pPr>
            <a:endParaRPr lang="en-US" sz="1200" noProof="1">
              <a:solidFill>
                <a:schemeClr val="bg1"/>
              </a:solidFill>
              <a:latin typeface="Arial"/>
              <a:cs typeface="Arial"/>
            </a:endParaRPr>
          </a:p>
          <a:p>
            <a:pPr>
              <a:buSzPct val="110000"/>
              <a:buFont typeface="Arial"/>
              <a:buChar char="•"/>
            </a:pPr>
            <a:r>
              <a:rPr lang="en-US" sz="2000" noProof="1" smtClean="0">
                <a:solidFill>
                  <a:schemeClr val="bg1"/>
                </a:solidFill>
                <a:latin typeface="Arial"/>
                <a:cs typeface="Arial"/>
              </a:rPr>
              <a:t>High Mobile User Expectations</a:t>
            </a:r>
          </a:p>
          <a:p>
            <a:pPr>
              <a:buSzPct val="110000"/>
              <a:buFont typeface="Arial"/>
              <a:buChar char="•"/>
            </a:pPr>
            <a:endParaRPr lang="en-US" sz="2000" noProof="1" smtClean="0">
              <a:solidFill>
                <a:schemeClr val="bg1"/>
              </a:solidFill>
              <a:latin typeface="Arial"/>
              <a:cs typeface="Arial"/>
            </a:endParaRPr>
          </a:p>
          <a:p>
            <a:pPr>
              <a:buSzPct val="110000"/>
              <a:buFont typeface="Arial"/>
              <a:buChar char="•"/>
            </a:pPr>
            <a:endParaRPr lang="en-US" sz="2000" noProof="1" smtClean="0">
              <a:solidFill>
                <a:schemeClr val="bg1"/>
              </a:solidFill>
              <a:latin typeface="Arial"/>
              <a:cs typeface="Arial"/>
            </a:endParaRPr>
          </a:p>
          <a:p>
            <a:pPr>
              <a:buSzPct val="110000"/>
              <a:buFont typeface="Arial"/>
              <a:buChar char="•"/>
            </a:pPr>
            <a:endParaRPr lang="en-US" sz="2000" noProof="1" smtClean="0">
              <a:solidFill>
                <a:schemeClr val="bg1"/>
              </a:solidFill>
              <a:latin typeface="Arial"/>
              <a:cs typeface="Arial"/>
            </a:endParaRPr>
          </a:p>
        </p:txBody>
      </p:sp>
    </p:spTree>
    <p:extLst>
      <p:ext uri="{BB962C8B-B14F-4D97-AF65-F5344CB8AC3E}">
        <p14:creationId xmlns:p14="http://schemas.microsoft.com/office/powerpoint/2010/main" val="3252542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rak blue bg.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52399" y="-127706"/>
            <a:ext cx="9440332" cy="5404557"/>
          </a:xfrm>
          <a:prstGeom prst="rect">
            <a:avLst/>
          </a:prstGeom>
        </p:spPr>
      </p:pic>
      <p:sp>
        <p:nvSpPr>
          <p:cNvPr id="2" name="Title 1"/>
          <p:cNvSpPr>
            <a:spLocks noGrp="1"/>
          </p:cNvSpPr>
          <p:nvPr>
            <p:ph type="title"/>
          </p:nvPr>
        </p:nvSpPr>
        <p:spPr>
          <a:xfrm>
            <a:off x="381000" y="238943"/>
            <a:ext cx="8229600" cy="395264"/>
          </a:xfrm>
        </p:spPr>
        <p:txBody>
          <a:bodyPr>
            <a:noAutofit/>
          </a:bodyPr>
          <a:lstStyle/>
          <a:p>
            <a:r>
              <a:rPr lang="en-US" dirty="0" smtClean="0">
                <a:solidFill>
                  <a:srgbClr val="FFFFFF"/>
                </a:solidFill>
                <a:latin typeface="Arial"/>
                <a:cs typeface="Arial"/>
              </a:rPr>
              <a:t>US Device Market Coverage Data</a:t>
            </a:r>
            <a:endParaRPr lang="en-US" sz="2400" dirty="0">
              <a:solidFill>
                <a:srgbClr val="FFFFFF"/>
              </a:solidFill>
              <a:latin typeface="Arial"/>
              <a:cs typeface="Arial"/>
            </a:endParaRPr>
          </a:p>
        </p:txBody>
      </p:sp>
      <p:sp>
        <p:nvSpPr>
          <p:cNvPr id="52" name="Content Placeholder 2"/>
          <p:cNvSpPr txBox="1">
            <a:spLocks/>
          </p:cNvSpPr>
          <p:nvPr/>
        </p:nvSpPr>
        <p:spPr>
          <a:xfrm>
            <a:off x="381000" y="882650"/>
            <a:ext cx="2984500" cy="1568450"/>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FFFFFF"/>
                </a:solidFill>
                <a:latin typeface="Arial"/>
                <a:cs typeface="Arial"/>
              </a:rPr>
              <a:t>Companies must test on </a:t>
            </a:r>
            <a:r>
              <a:rPr lang="en-US" sz="1800" b="1" dirty="0" smtClean="0">
                <a:solidFill>
                  <a:srgbClr val="FF0000"/>
                </a:solidFill>
                <a:latin typeface="Arial"/>
                <a:cs typeface="Arial"/>
              </a:rPr>
              <a:t>134</a:t>
            </a:r>
            <a:r>
              <a:rPr lang="en-US" sz="1800" dirty="0" smtClean="0">
                <a:solidFill>
                  <a:srgbClr val="FFFFFF"/>
                </a:solidFill>
                <a:latin typeface="Arial"/>
                <a:cs typeface="Arial"/>
              </a:rPr>
              <a:t> devices </a:t>
            </a:r>
            <a:r>
              <a:rPr lang="en-US" sz="1800" dirty="0">
                <a:solidFill>
                  <a:srgbClr val="FFFFFF"/>
                </a:solidFill>
                <a:latin typeface="Arial"/>
                <a:cs typeface="Arial"/>
              </a:rPr>
              <a:t>to get to </a:t>
            </a:r>
            <a:r>
              <a:rPr lang="en-US" sz="1800" b="1" dirty="0">
                <a:solidFill>
                  <a:srgbClr val="FF0000"/>
                </a:solidFill>
                <a:latin typeface="Arial"/>
                <a:cs typeface="Arial"/>
              </a:rPr>
              <a:t>75%</a:t>
            </a:r>
            <a:r>
              <a:rPr lang="en-US" sz="1800" dirty="0">
                <a:solidFill>
                  <a:srgbClr val="FFFFFF"/>
                </a:solidFill>
                <a:latin typeface="Arial"/>
                <a:cs typeface="Arial"/>
              </a:rPr>
              <a:t> U.S. </a:t>
            </a:r>
            <a:r>
              <a:rPr lang="en-US" sz="1800" dirty="0" smtClean="0">
                <a:solidFill>
                  <a:srgbClr val="FFFFFF"/>
                </a:solidFill>
                <a:latin typeface="Arial"/>
                <a:cs typeface="Arial"/>
              </a:rPr>
              <a:t>market </a:t>
            </a:r>
            <a:r>
              <a:rPr lang="en-US" sz="1800" dirty="0">
                <a:solidFill>
                  <a:srgbClr val="FFFFFF"/>
                </a:solidFill>
                <a:latin typeface="Arial"/>
                <a:cs typeface="Arial"/>
              </a:rPr>
              <a:t>c</a:t>
            </a:r>
            <a:r>
              <a:rPr lang="en-US" sz="1800" dirty="0" smtClean="0">
                <a:solidFill>
                  <a:srgbClr val="FFFFFF"/>
                </a:solidFill>
                <a:latin typeface="Arial"/>
                <a:cs typeface="Arial"/>
              </a:rPr>
              <a:t>overage</a:t>
            </a:r>
            <a:endParaRPr lang="en-US" sz="1800" dirty="0">
              <a:solidFill>
                <a:srgbClr val="FFFFFF"/>
              </a:solidFill>
              <a:latin typeface="Arial"/>
              <a:cs typeface="Arial"/>
            </a:endParaRPr>
          </a:p>
          <a:p>
            <a:pPr marL="0" indent="0">
              <a:buSzPct val="150000"/>
              <a:buNone/>
            </a:pPr>
            <a:endParaRPr lang="en-US" sz="1800" dirty="0">
              <a:solidFill>
                <a:srgbClr val="FFFFFF"/>
              </a:solidFill>
              <a:latin typeface="Arial"/>
              <a:cs typeface="Arial"/>
            </a:endParaRPr>
          </a:p>
        </p:txBody>
      </p:sp>
      <p:sp>
        <p:nvSpPr>
          <p:cNvPr id="5" name="Content Placeholder 2"/>
          <p:cNvSpPr txBox="1">
            <a:spLocks/>
          </p:cNvSpPr>
          <p:nvPr/>
        </p:nvSpPr>
        <p:spPr>
          <a:xfrm>
            <a:off x="5918200" y="1913505"/>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endParaRPr lang="en-US" sz="1800" dirty="0">
              <a:solidFill>
                <a:srgbClr val="123458"/>
              </a:solidFill>
              <a:latin typeface="Arial"/>
              <a:cs typeface="Arial"/>
            </a:endParaRPr>
          </a:p>
        </p:txBody>
      </p:sp>
      <p:sp>
        <p:nvSpPr>
          <p:cNvPr id="8" name="Content Placeholder 2"/>
          <p:cNvSpPr txBox="1">
            <a:spLocks/>
          </p:cNvSpPr>
          <p:nvPr/>
        </p:nvSpPr>
        <p:spPr>
          <a:xfrm>
            <a:off x="2478515" y="4600576"/>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FFFFFF"/>
                </a:solidFill>
                <a:latin typeface="Arial"/>
                <a:cs typeface="Arial"/>
              </a:rPr>
              <a:t>25%</a:t>
            </a:r>
            <a:endParaRPr lang="en-US" sz="1800" dirty="0">
              <a:solidFill>
                <a:srgbClr val="FFFFFF"/>
              </a:solidFill>
              <a:latin typeface="Arial"/>
              <a:cs typeface="Arial"/>
            </a:endParaRPr>
          </a:p>
        </p:txBody>
      </p:sp>
      <p:sp>
        <p:nvSpPr>
          <p:cNvPr id="9" name="Content Placeholder 2"/>
          <p:cNvSpPr txBox="1">
            <a:spLocks/>
          </p:cNvSpPr>
          <p:nvPr/>
        </p:nvSpPr>
        <p:spPr>
          <a:xfrm>
            <a:off x="4240469" y="4600576"/>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FFFFFF"/>
                </a:solidFill>
                <a:latin typeface="Arial"/>
                <a:cs typeface="Arial"/>
              </a:rPr>
              <a:t>50%</a:t>
            </a:r>
            <a:endParaRPr lang="en-US" sz="1800" dirty="0">
              <a:solidFill>
                <a:srgbClr val="FFFFFF"/>
              </a:solidFill>
              <a:latin typeface="Arial"/>
              <a:cs typeface="Arial"/>
            </a:endParaRPr>
          </a:p>
        </p:txBody>
      </p:sp>
      <p:sp>
        <p:nvSpPr>
          <p:cNvPr id="10" name="Content Placeholder 2"/>
          <p:cNvSpPr txBox="1">
            <a:spLocks/>
          </p:cNvSpPr>
          <p:nvPr/>
        </p:nvSpPr>
        <p:spPr>
          <a:xfrm>
            <a:off x="6040979" y="4600576"/>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FFFFFF"/>
                </a:solidFill>
                <a:latin typeface="Arial"/>
                <a:cs typeface="Arial"/>
              </a:rPr>
              <a:t>75%</a:t>
            </a:r>
            <a:endParaRPr lang="en-US" sz="1800" dirty="0">
              <a:solidFill>
                <a:srgbClr val="FFFFFF"/>
              </a:solidFill>
              <a:latin typeface="Arial"/>
              <a:cs typeface="Arial"/>
            </a:endParaRPr>
          </a:p>
        </p:txBody>
      </p:sp>
      <p:sp>
        <p:nvSpPr>
          <p:cNvPr id="11" name="Content Placeholder 2"/>
          <p:cNvSpPr txBox="1">
            <a:spLocks/>
          </p:cNvSpPr>
          <p:nvPr/>
        </p:nvSpPr>
        <p:spPr>
          <a:xfrm>
            <a:off x="7848942" y="4600576"/>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FFFFFF"/>
                </a:solidFill>
                <a:latin typeface="Arial"/>
                <a:cs typeface="Arial"/>
              </a:rPr>
              <a:t>90%</a:t>
            </a:r>
            <a:endParaRPr lang="en-US" sz="1800" dirty="0">
              <a:solidFill>
                <a:srgbClr val="FFFFFF"/>
              </a:solidFill>
              <a:latin typeface="Arial"/>
              <a:cs typeface="Arial"/>
            </a:endParaRPr>
          </a:p>
        </p:txBody>
      </p:sp>
      <p:sp>
        <p:nvSpPr>
          <p:cNvPr id="16" name="Content Placeholder 2"/>
          <p:cNvSpPr txBox="1">
            <a:spLocks/>
          </p:cNvSpPr>
          <p:nvPr/>
        </p:nvSpPr>
        <p:spPr>
          <a:xfrm>
            <a:off x="889000" y="4618750"/>
            <a:ext cx="1555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200" dirty="0" smtClean="0">
                <a:solidFill>
                  <a:schemeClr val="bg1"/>
                </a:solidFill>
                <a:latin typeface="Arial"/>
                <a:cs typeface="Arial"/>
              </a:rPr>
              <a:t>Market Share</a:t>
            </a:r>
            <a:endParaRPr lang="en-US" sz="1200" dirty="0">
              <a:solidFill>
                <a:schemeClr val="bg1"/>
              </a:solidFill>
              <a:latin typeface="Arial"/>
              <a:cs typeface="Arial"/>
            </a:endParaRPr>
          </a:p>
        </p:txBody>
      </p:sp>
      <p:sp>
        <p:nvSpPr>
          <p:cNvPr id="17" name="Content Placeholder 2"/>
          <p:cNvSpPr txBox="1">
            <a:spLocks/>
          </p:cNvSpPr>
          <p:nvPr/>
        </p:nvSpPr>
        <p:spPr>
          <a:xfrm rot="16200000">
            <a:off x="7604653" y="1023160"/>
            <a:ext cx="1551517"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200" dirty="0" smtClean="0">
                <a:solidFill>
                  <a:schemeClr val="bg1"/>
                </a:solidFill>
                <a:latin typeface="Arial"/>
                <a:cs typeface="Arial"/>
              </a:rPr>
              <a:t>Number of Devices</a:t>
            </a:r>
            <a:endParaRPr lang="en-US" sz="1200" dirty="0">
              <a:solidFill>
                <a:schemeClr val="bg1"/>
              </a:solidFill>
              <a:latin typeface="Arial"/>
              <a:cs typeface="Aria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951" y="634207"/>
            <a:ext cx="7156448" cy="3984543"/>
          </a:xfrm>
          <a:prstGeom prst="rect">
            <a:avLst/>
          </a:prstGeom>
        </p:spPr>
      </p:pic>
      <p:sp>
        <p:nvSpPr>
          <p:cNvPr id="12" name="Content Placeholder 2"/>
          <p:cNvSpPr txBox="1">
            <a:spLocks/>
          </p:cNvSpPr>
          <p:nvPr/>
        </p:nvSpPr>
        <p:spPr>
          <a:xfrm>
            <a:off x="2432050" y="3435354"/>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13</a:t>
            </a:r>
            <a:endParaRPr lang="en-US" sz="1800" dirty="0">
              <a:solidFill>
                <a:schemeClr val="bg1"/>
              </a:solidFill>
              <a:latin typeface="Arial"/>
              <a:cs typeface="Arial"/>
            </a:endParaRPr>
          </a:p>
        </p:txBody>
      </p:sp>
      <p:sp>
        <p:nvSpPr>
          <p:cNvPr id="13" name="Content Placeholder 2"/>
          <p:cNvSpPr txBox="1">
            <a:spLocks/>
          </p:cNvSpPr>
          <p:nvPr/>
        </p:nvSpPr>
        <p:spPr>
          <a:xfrm>
            <a:off x="4197350" y="2859092"/>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45</a:t>
            </a:r>
            <a:endParaRPr lang="en-US" sz="1800" dirty="0">
              <a:solidFill>
                <a:schemeClr val="bg1"/>
              </a:solidFill>
              <a:latin typeface="Arial"/>
              <a:cs typeface="Arial"/>
            </a:endParaRPr>
          </a:p>
        </p:txBody>
      </p:sp>
      <p:sp>
        <p:nvSpPr>
          <p:cNvPr id="14" name="Content Placeholder 2"/>
          <p:cNvSpPr txBox="1">
            <a:spLocks/>
          </p:cNvSpPr>
          <p:nvPr/>
        </p:nvSpPr>
        <p:spPr>
          <a:xfrm>
            <a:off x="5905500" y="1964299"/>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134</a:t>
            </a:r>
            <a:endParaRPr lang="en-US" sz="1800" dirty="0">
              <a:solidFill>
                <a:schemeClr val="bg1"/>
              </a:solidFill>
              <a:latin typeface="Arial"/>
              <a:cs typeface="Arial"/>
            </a:endParaRPr>
          </a:p>
        </p:txBody>
      </p:sp>
      <p:sp>
        <p:nvSpPr>
          <p:cNvPr id="15" name="Content Placeholder 2"/>
          <p:cNvSpPr txBox="1">
            <a:spLocks/>
          </p:cNvSpPr>
          <p:nvPr/>
        </p:nvSpPr>
        <p:spPr>
          <a:xfrm>
            <a:off x="7562850" y="343695"/>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288</a:t>
            </a:r>
            <a:endParaRPr lang="en-US" sz="1800" dirty="0">
              <a:solidFill>
                <a:schemeClr val="bg1"/>
              </a:solidFill>
              <a:latin typeface="Arial"/>
              <a:cs typeface="Arial"/>
            </a:endParaRPr>
          </a:p>
        </p:txBody>
      </p:sp>
      <p:sp>
        <p:nvSpPr>
          <p:cNvPr id="18" name="Content Placeholder 2"/>
          <p:cNvSpPr txBox="1">
            <a:spLocks/>
          </p:cNvSpPr>
          <p:nvPr/>
        </p:nvSpPr>
        <p:spPr>
          <a:xfrm>
            <a:off x="657225" y="4341814"/>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0</a:t>
            </a:r>
            <a:endParaRPr lang="en-US" sz="1800" dirty="0">
              <a:solidFill>
                <a:schemeClr val="bg1"/>
              </a:solidFill>
              <a:latin typeface="Arial"/>
              <a:cs typeface="Arial"/>
            </a:endParaRPr>
          </a:p>
        </p:txBody>
      </p:sp>
    </p:spTree>
    <p:extLst>
      <p:ext uri="{BB962C8B-B14F-4D97-AF65-F5344CB8AC3E}">
        <p14:creationId xmlns:p14="http://schemas.microsoft.com/office/powerpoint/2010/main" val="2430648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49545" y="5761001"/>
            <a:ext cx="184666" cy="369332"/>
          </a:xfrm>
          <a:prstGeom prst="rect">
            <a:avLst/>
          </a:prstGeom>
          <a:noFill/>
        </p:spPr>
        <p:txBody>
          <a:bodyPr wrap="none" rtlCol="0">
            <a:spAutoFit/>
          </a:bodyPr>
          <a:lstStyle/>
          <a:p>
            <a:endParaRPr lang="en-US" dirty="0"/>
          </a:p>
        </p:txBody>
      </p:sp>
      <p:sp>
        <p:nvSpPr>
          <p:cNvPr id="13" name="TextBox 12"/>
          <p:cNvSpPr txBox="1"/>
          <p:nvPr/>
        </p:nvSpPr>
        <p:spPr>
          <a:xfrm>
            <a:off x="10553700" y="1511300"/>
            <a:ext cx="184666" cy="369332"/>
          </a:xfrm>
          <a:prstGeom prst="rect">
            <a:avLst/>
          </a:prstGeom>
          <a:noFill/>
        </p:spPr>
        <p:txBody>
          <a:bodyPr wrap="none" rtlCol="0">
            <a:spAutoFit/>
          </a:bodyPr>
          <a:lstStyle/>
          <a:p>
            <a:endParaRPr lang="en-US" dirty="0"/>
          </a:p>
        </p:txBody>
      </p:sp>
      <p:pic>
        <p:nvPicPr>
          <p:cNvPr id="17" name="Picture 16" descr="logo for 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369" y="4551526"/>
            <a:ext cx="990600" cy="228906"/>
          </a:xfrm>
          <a:prstGeom prst="rect">
            <a:avLst/>
          </a:prstGeom>
        </p:spPr>
      </p:pic>
      <p:pic>
        <p:nvPicPr>
          <p:cNvPr id="12" name="Picture 11" descr="drak blue bg.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508804" y="-114300"/>
            <a:ext cx="10286275" cy="5422900"/>
          </a:xfrm>
          <a:prstGeom prst="rect">
            <a:avLst/>
          </a:prstGeom>
        </p:spPr>
      </p:pic>
      <p:pic>
        <p:nvPicPr>
          <p:cNvPr id="15" name="Picture 14"/>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3754875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2650066" y="1132278"/>
            <a:ext cx="2048934" cy="1"/>
          </a:xfrm>
          <a:prstGeom prst="line">
            <a:avLst/>
          </a:prstGeom>
          <a:ln w="6350" cmpd="sng">
            <a:solidFill>
              <a:srgbClr val="032B4E"/>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V="1">
            <a:off x="3117853" y="2719917"/>
            <a:ext cx="0" cy="272560"/>
          </a:xfrm>
          <a:prstGeom prst="line">
            <a:avLst/>
          </a:prstGeom>
          <a:ln w="6350" cmpd="sng">
            <a:solidFill>
              <a:srgbClr val="032B4E"/>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3113618" y="2719917"/>
            <a:ext cx="1629832" cy="0"/>
          </a:xfrm>
          <a:prstGeom prst="line">
            <a:avLst/>
          </a:prstGeom>
          <a:ln w="6350" cmpd="sng">
            <a:solidFill>
              <a:srgbClr val="032B4E"/>
            </a:solid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3168650" y="3473450"/>
            <a:ext cx="1574800" cy="0"/>
          </a:xfrm>
          <a:prstGeom prst="line">
            <a:avLst/>
          </a:prstGeom>
          <a:ln w="6350" cmpd="sng">
            <a:solidFill>
              <a:srgbClr val="032B4E"/>
            </a:solidFill>
          </a:ln>
        </p:spPr>
        <p:style>
          <a:lnRef idx="1">
            <a:schemeClr val="dk1"/>
          </a:lnRef>
          <a:fillRef idx="0">
            <a:schemeClr val="dk1"/>
          </a:fillRef>
          <a:effectRef idx="0">
            <a:schemeClr val="dk1"/>
          </a:effectRef>
          <a:fontRef idx="minor">
            <a:schemeClr val="tx1"/>
          </a:fontRef>
        </p:style>
      </p:cxnSp>
      <p:sp>
        <p:nvSpPr>
          <p:cNvPr id="9" name="Content Placeholder 2"/>
          <p:cNvSpPr txBox="1">
            <a:spLocks/>
          </p:cNvSpPr>
          <p:nvPr/>
        </p:nvSpPr>
        <p:spPr>
          <a:xfrm>
            <a:off x="5424741" y="992491"/>
            <a:ext cx="3719259" cy="392153"/>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smtClean="0">
                <a:solidFill>
                  <a:srgbClr val="3C90D1"/>
                </a:solidFill>
                <a:latin typeface="Arial"/>
                <a:cs typeface="Arial"/>
              </a:rPr>
              <a:t>Thousands of </a:t>
            </a:r>
            <a:r>
              <a:rPr lang="en-US" sz="1400" dirty="0" err="1" smtClean="0">
                <a:solidFill>
                  <a:srgbClr val="3C90D1"/>
                </a:solidFill>
                <a:latin typeface="Arial"/>
                <a:cs typeface="Arial"/>
              </a:rPr>
              <a:t>iOS</a:t>
            </a:r>
            <a:r>
              <a:rPr lang="en-US" sz="1400" dirty="0" smtClean="0">
                <a:solidFill>
                  <a:srgbClr val="3C90D1"/>
                </a:solidFill>
                <a:latin typeface="Arial"/>
                <a:cs typeface="Arial"/>
              </a:rPr>
              <a:t> and Android APIs</a:t>
            </a:r>
            <a:endParaRPr lang="en-US" sz="1400" baseline="30000" dirty="0">
              <a:solidFill>
                <a:srgbClr val="3C90D1"/>
              </a:solidFill>
              <a:latin typeface="Arial"/>
              <a:cs typeface="Arial"/>
            </a:endParaRPr>
          </a:p>
        </p:txBody>
      </p:sp>
      <p:sp>
        <p:nvSpPr>
          <p:cNvPr id="10" name="Content Placeholder 2"/>
          <p:cNvSpPr txBox="1">
            <a:spLocks/>
          </p:cNvSpPr>
          <p:nvPr/>
        </p:nvSpPr>
        <p:spPr>
          <a:xfrm>
            <a:off x="5448303" y="1749827"/>
            <a:ext cx="3366349" cy="577390"/>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smtClean="0">
                <a:solidFill>
                  <a:srgbClr val="76B557"/>
                </a:solidFill>
                <a:latin typeface="Arial"/>
                <a:cs typeface="Arial"/>
              </a:rPr>
              <a:t>Public web APIs</a:t>
            </a:r>
            <a:endParaRPr lang="en-US" sz="1400" dirty="0">
              <a:solidFill>
                <a:srgbClr val="76B557"/>
              </a:solidFill>
              <a:latin typeface="Arial"/>
              <a:cs typeface="Arial"/>
            </a:endParaRPr>
          </a:p>
        </p:txBody>
      </p:sp>
      <p:pic>
        <p:nvPicPr>
          <p:cNvPr id="11" name="Picture 10" descr="layered devi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925416"/>
            <a:ext cx="3191934" cy="3875920"/>
          </a:xfrm>
          <a:prstGeom prst="rect">
            <a:avLst/>
          </a:prstGeom>
        </p:spPr>
      </p:pic>
      <p:cxnSp>
        <p:nvCxnSpPr>
          <p:cNvPr id="12" name="Straight Connector 11"/>
          <p:cNvCxnSpPr/>
          <p:nvPr/>
        </p:nvCxnSpPr>
        <p:spPr>
          <a:xfrm flipV="1">
            <a:off x="2658533" y="1125354"/>
            <a:ext cx="0" cy="709792"/>
          </a:xfrm>
          <a:prstGeom prst="line">
            <a:avLst/>
          </a:prstGeom>
          <a:ln w="6350" cmpd="sng">
            <a:solidFill>
              <a:srgbClr val="032B4E"/>
            </a:solidFill>
          </a:ln>
        </p:spPr>
        <p:style>
          <a:lnRef idx="1">
            <a:schemeClr val="dk1"/>
          </a:lnRef>
          <a:fillRef idx="0">
            <a:schemeClr val="dk1"/>
          </a:fillRef>
          <a:effectRef idx="0">
            <a:schemeClr val="dk1"/>
          </a:effectRef>
          <a:fontRef idx="minor">
            <a:schemeClr val="tx1"/>
          </a:fontRef>
        </p:style>
      </p:cxnSp>
      <p:sp>
        <p:nvSpPr>
          <p:cNvPr id="13" name="Oval 12"/>
          <p:cNvSpPr/>
          <p:nvPr/>
        </p:nvSpPr>
        <p:spPr>
          <a:xfrm>
            <a:off x="4809067" y="912716"/>
            <a:ext cx="563033" cy="563033"/>
          </a:xfrm>
          <a:prstGeom prst="ellipse">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4" name="Picture 13" descr="social-apple 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7726" y="1080851"/>
            <a:ext cx="171695" cy="206086"/>
          </a:xfrm>
          <a:prstGeom prst="rect">
            <a:avLst/>
          </a:prstGeom>
        </p:spPr>
      </p:pic>
      <p:sp>
        <p:nvSpPr>
          <p:cNvPr id="15" name="Oval 14"/>
          <p:cNvSpPr/>
          <p:nvPr/>
        </p:nvSpPr>
        <p:spPr>
          <a:xfrm>
            <a:off x="4809067" y="1677430"/>
            <a:ext cx="563033" cy="563033"/>
          </a:xfrm>
          <a:prstGeom prst="ellipse">
            <a:avLst/>
          </a:prstGeom>
          <a:solidFill>
            <a:srgbClr val="76B55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Oval 15"/>
          <p:cNvSpPr/>
          <p:nvPr/>
        </p:nvSpPr>
        <p:spPr>
          <a:xfrm>
            <a:off x="4809067" y="2435794"/>
            <a:ext cx="563033" cy="563033"/>
          </a:xfrm>
          <a:prstGeom prst="ellipse">
            <a:avLst/>
          </a:prstGeom>
          <a:solidFill>
            <a:srgbClr val="A73A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Oval 16"/>
          <p:cNvSpPr/>
          <p:nvPr/>
        </p:nvSpPr>
        <p:spPr>
          <a:xfrm>
            <a:off x="4809067" y="3181458"/>
            <a:ext cx="563033" cy="563033"/>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Oval 17"/>
          <p:cNvSpPr/>
          <p:nvPr/>
        </p:nvSpPr>
        <p:spPr>
          <a:xfrm>
            <a:off x="4809067" y="3933473"/>
            <a:ext cx="563033" cy="563033"/>
          </a:xfrm>
          <a:prstGeom prst="ellipse">
            <a:avLst/>
          </a:prstGeom>
          <a:solidFill>
            <a:srgbClr val="6C6C6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9" name="Picture 18" descr="social-android wh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5400" y="1087201"/>
            <a:ext cx="192621" cy="210177"/>
          </a:xfrm>
          <a:prstGeom prst="rect">
            <a:avLst/>
          </a:prstGeom>
        </p:spPr>
      </p:pic>
      <p:cxnSp>
        <p:nvCxnSpPr>
          <p:cNvPr id="20" name="Straight Connector 19"/>
          <p:cNvCxnSpPr/>
          <p:nvPr/>
        </p:nvCxnSpPr>
        <p:spPr>
          <a:xfrm>
            <a:off x="3028950" y="1977284"/>
            <a:ext cx="1670050" cy="1"/>
          </a:xfrm>
          <a:prstGeom prst="line">
            <a:avLst/>
          </a:prstGeom>
          <a:ln w="6350" cmpd="sng">
            <a:solidFill>
              <a:srgbClr val="032B4E"/>
            </a:solidFill>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V="1">
            <a:off x="3026833" y="1977285"/>
            <a:ext cx="0" cy="581765"/>
          </a:xfrm>
          <a:prstGeom prst="line">
            <a:avLst/>
          </a:prstGeom>
          <a:ln w="6350" cmpd="sng">
            <a:solidFill>
              <a:srgbClr val="032B4E"/>
            </a:solidFill>
          </a:ln>
        </p:spPr>
        <p:style>
          <a:lnRef idx="1">
            <a:schemeClr val="dk1"/>
          </a:lnRef>
          <a:fillRef idx="0">
            <a:schemeClr val="dk1"/>
          </a:fillRef>
          <a:effectRef idx="0">
            <a:schemeClr val="dk1"/>
          </a:effectRef>
          <a:fontRef idx="minor">
            <a:schemeClr val="tx1"/>
          </a:fontRef>
        </p:style>
      </p:cxnSp>
      <p:sp>
        <p:nvSpPr>
          <p:cNvPr id="22" name="Content Placeholder 2"/>
          <p:cNvSpPr txBox="1">
            <a:spLocks/>
          </p:cNvSpPr>
          <p:nvPr/>
        </p:nvSpPr>
        <p:spPr>
          <a:xfrm>
            <a:off x="5448303" y="2526614"/>
            <a:ext cx="3366349" cy="577390"/>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smtClean="0">
                <a:solidFill>
                  <a:srgbClr val="A73AB8"/>
                </a:solidFill>
                <a:latin typeface="Arial"/>
                <a:cs typeface="Arial"/>
              </a:rPr>
              <a:t>Backend integrations</a:t>
            </a:r>
            <a:endParaRPr lang="en-US" sz="1400" dirty="0">
              <a:solidFill>
                <a:srgbClr val="A73AB8"/>
              </a:solidFill>
              <a:latin typeface="Arial"/>
              <a:cs typeface="Arial"/>
            </a:endParaRPr>
          </a:p>
        </p:txBody>
      </p:sp>
      <p:sp>
        <p:nvSpPr>
          <p:cNvPr id="23" name="Content Placeholder 2"/>
          <p:cNvSpPr txBox="1">
            <a:spLocks/>
          </p:cNvSpPr>
          <p:nvPr/>
        </p:nvSpPr>
        <p:spPr>
          <a:xfrm>
            <a:off x="5448303" y="3282264"/>
            <a:ext cx="3366349" cy="577390"/>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smtClean="0">
                <a:solidFill>
                  <a:srgbClr val="123458"/>
                </a:solidFill>
                <a:latin typeface="Arial"/>
                <a:cs typeface="Arial"/>
              </a:rPr>
              <a:t>Third party libraries</a:t>
            </a:r>
            <a:endParaRPr lang="en-US" sz="1400" dirty="0">
              <a:solidFill>
                <a:srgbClr val="123458"/>
              </a:solidFill>
              <a:latin typeface="Arial"/>
              <a:cs typeface="Arial"/>
            </a:endParaRPr>
          </a:p>
        </p:txBody>
      </p:sp>
      <p:cxnSp>
        <p:nvCxnSpPr>
          <p:cNvPr id="24" name="Straight Connector 23"/>
          <p:cNvCxnSpPr/>
          <p:nvPr/>
        </p:nvCxnSpPr>
        <p:spPr>
          <a:xfrm>
            <a:off x="3130550" y="4222750"/>
            <a:ext cx="1612900" cy="0"/>
          </a:xfrm>
          <a:prstGeom prst="line">
            <a:avLst/>
          </a:prstGeom>
          <a:ln w="6350" cmpd="sng">
            <a:solidFill>
              <a:srgbClr val="032B4E"/>
            </a:solidFill>
          </a:ln>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flipV="1">
            <a:off x="3130550" y="3851979"/>
            <a:ext cx="0" cy="370771"/>
          </a:xfrm>
          <a:prstGeom prst="line">
            <a:avLst/>
          </a:prstGeom>
          <a:ln w="6350" cmpd="sng">
            <a:solidFill>
              <a:srgbClr val="032B4E"/>
            </a:solidFill>
          </a:ln>
        </p:spPr>
        <p:style>
          <a:lnRef idx="1">
            <a:schemeClr val="dk1"/>
          </a:lnRef>
          <a:fillRef idx="0">
            <a:schemeClr val="dk1"/>
          </a:fillRef>
          <a:effectRef idx="0">
            <a:schemeClr val="dk1"/>
          </a:effectRef>
          <a:fontRef idx="minor">
            <a:schemeClr val="tx1"/>
          </a:fontRef>
        </p:style>
      </p:cxnSp>
      <p:sp>
        <p:nvSpPr>
          <p:cNvPr id="26" name="Content Placeholder 2"/>
          <p:cNvSpPr txBox="1">
            <a:spLocks/>
          </p:cNvSpPr>
          <p:nvPr/>
        </p:nvSpPr>
        <p:spPr>
          <a:xfrm>
            <a:off x="5448303" y="4025072"/>
            <a:ext cx="3366349" cy="577390"/>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smtClean="0">
                <a:latin typeface="Arial"/>
                <a:cs typeface="Arial"/>
              </a:rPr>
              <a:t>Memory, CPU and network constraints</a:t>
            </a:r>
            <a:endParaRPr lang="en-US" sz="1400" dirty="0">
              <a:latin typeface="Arial"/>
              <a:cs typeface="Arial"/>
            </a:endParaRPr>
          </a:p>
        </p:txBody>
      </p:sp>
      <p:sp>
        <p:nvSpPr>
          <p:cNvPr id="28" name="Title 1"/>
          <p:cNvSpPr txBox="1">
            <a:spLocks/>
          </p:cNvSpPr>
          <p:nvPr/>
        </p:nvSpPr>
        <p:spPr>
          <a:xfrm>
            <a:off x="457200" y="238943"/>
            <a:ext cx="8229600"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mn-lt"/>
                <a:ea typeface="+mj-ea"/>
                <a:cs typeface="Helvetica Light"/>
              </a:defRPr>
            </a:lvl1pPr>
          </a:lstStyle>
          <a:p>
            <a:r>
              <a:rPr lang="en-US" smtClean="0">
                <a:latin typeface="Arial"/>
                <a:cs typeface="Arial"/>
              </a:rPr>
              <a:t>App Complexity</a:t>
            </a:r>
            <a:endParaRPr lang="en-US" dirty="0">
              <a:latin typeface="Arial"/>
              <a:cs typeface="Arial"/>
            </a:endParaRPr>
          </a:p>
        </p:txBody>
      </p:sp>
      <p:pic>
        <p:nvPicPr>
          <p:cNvPr id="30" name="Picture 29" descr="ios7-clou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8458" y="1835146"/>
            <a:ext cx="308483" cy="198275"/>
          </a:xfrm>
          <a:prstGeom prst="rect">
            <a:avLst/>
          </a:prstGeom>
        </p:spPr>
      </p:pic>
      <p:pic>
        <p:nvPicPr>
          <p:cNvPr id="31" name="Picture 30" descr="cpu.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6607" y="2501213"/>
            <a:ext cx="466891" cy="453159"/>
          </a:xfrm>
          <a:prstGeom prst="rect">
            <a:avLst/>
          </a:prstGeom>
        </p:spPr>
      </p:pic>
      <p:pic>
        <p:nvPicPr>
          <p:cNvPr id="32" name="Picture 31" descr="bar code whit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2701" y="3290936"/>
            <a:ext cx="349920" cy="339628"/>
          </a:xfrm>
          <a:prstGeom prst="rect">
            <a:avLst/>
          </a:prstGeom>
        </p:spPr>
      </p:pic>
      <p:pic>
        <p:nvPicPr>
          <p:cNvPr id="33" name="Picture 32" descr="gea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02454" y="3996797"/>
            <a:ext cx="401917" cy="415016"/>
          </a:xfrm>
          <a:prstGeom prst="rect">
            <a:avLst/>
          </a:prstGeom>
        </p:spPr>
      </p:pic>
      <p:sp>
        <p:nvSpPr>
          <p:cNvPr id="35" name="Oval 34"/>
          <p:cNvSpPr/>
          <p:nvPr/>
        </p:nvSpPr>
        <p:spPr>
          <a:xfrm>
            <a:off x="2635673" y="1789427"/>
            <a:ext cx="45719" cy="45719"/>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6" name="Oval 35"/>
          <p:cNvSpPr/>
          <p:nvPr/>
        </p:nvSpPr>
        <p:spPr>
          <a:xfrm>
            <a:off x="3003973" y="2532377"/>
            <a:ext cx="45719" cy="45719"/>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p:cNvSpPr/>
          <p:nvPr/>
        </p:nvSpPr>
        <p:spPr>
          <a:xfrm>
            <a:off x="3094568" y="2986127"/>
            <a:ext cx="45719" cy="45719"/>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Oval 37"/>
          <p:cNvSpPr/>
          <p:nvPr/>
        </p:nvSpPr>
        <p:spPr>
          <a:xfrm>
            <a:off x="3145790" y="3450590"/>
            <a:ext cx="45719" cy="45719"/>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Oval 38"/>
          <p:cNvSpPr/>
          <p:nvPr/>
        </p:nvSpPr>
        <p:spPr>
          <a:xfrm>
            <a:off x="3111503" y="3813935"/>
            <a:ext cx="45719" cy="45719"/>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91248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rak blue bg.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52399" y="-127706"/>
            <a:ext cx="9440332" cy="5404557"/>
          </a:xfrm>
          <a:prstGeom prst="rect">
            <a:avLst/>
          </a:prstGeom>
        </p:spPr>
      </p:pic>
      <p:sp>
        <p:nvSpPr>
          <p:cNvPr id="2" name="Title 1"/>
          <p:cNvSpPr>
            <a:spLocks noGrp="1"/>
          </p:cNvSpPr>
          <p:nvPr>
            <p:ph type="title"/>
          </p:nvPr>
        </p:nvSpPr>
        <p:spPr>
          <a:xfrm>
            <a:off x="190501" y="486559"/>
            <a:ext cx="2565399" cy="395264"/>
          </a:xfrm>
        </p:spPr>
        <p:txBody>
          <a:bodyPr>
            <a:noAutofit/>
          </a:bodyPr>
          <a:lstStyle/>
          <a:p>
            <a:r>
              <a:rPr lang="en-US" sz="2000" dirty="0" smtClean="0">
                <a:solidFill>
                  <a:srgbClr val="FFFFFF"/>
                </a:solidFill>
                <a:latin typeface="Arial"/>
                <a:cs typeface="Arial"/>
              </a:rPr>
              <a:t>Fast Release Cycles</a:t>
            </a:r>
            <a:endParaRPr lang="en-US" sz="2000" dirty="0">
              <a:solidFill>
                <a:srgbClr val="FFFFFF"/>
              </a:solidFill>
              <a:latin typeface="Arial"/>
              <a:cs typeface="Arial"/>
            </a:endParaRPr>
          </a:p>
        </p:txBody>
      </p:sp>
      <p:sp>
        <p:nvSpPr>
          <p:cNvPr id="5" name="Content Placeholder 2"/>
          <p:cNvSpPr txBox="1">
            <a:spLocks/>
          </p:cNvSpPr>
          <p:nvPr/>
        </p:nvSpPr>
        <p:spPr>
          <a:xfrm>
            <a:off x="5918200" y="1913505"/>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endParaRPr lang="en-US" sz="1800" dirty="0">
              <a:solidFill>
                <a:srgbClr val="123458"/>
              </a:solidFill>
              <a:latin typeface="Arial"/>
              <a:cs typeface="Arial"/>
            </a:endParaRPr>
          </a:p>
        </p:txBody>
      </p:sp>
      <p:pic>
        <p:nvPicPr>
          <p:cNvPr id="20" name="Picture 19" descr="app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1" y="1581114"/>
            <a:ext cx="2171700" cy="2152396"/>
          </a:xfrm>
          <a:prstGeom prst="rect">
            <a:avLst/>
          </a:prstGeom>
        </p:spPr>
      </p:pic>
      <p:pic>
        <p:nvPicPr>
          <p:cNvPr id="7" name="Picture 6" descr="Bump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6780" y="1491104"/>
            <a:ext cx="1471579" cy="2242406"/>
          </a:xfrm>
          <a:prstGeom prst="rect">
            <a:avLst/>
          </a:prstGeom>
        </p:spPr>
      </p:pic>
      <p:sp>
        <p:nvSpPr>
          <p:cNvPr id="8" name="Title 1"/>
          <p:cNvSpPr txBox="1">
            <a:spLocks/>
          </p:cNvSpPr>
          <p:nvPr/>
        </p:nvSpPr>
        <p:spPr>
          <a:xfrm>
            <a:off x="3584449" y="473882"/>
            <a:ext cx="1889251"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r>
              <a:rPr lang="en-US" sz="2000" dirty="0" smtClean="0">
                <a:solidFill>
                  <a:srgbClr val="FFFFFF"/>
                </a:solidFill>
                <a:latin typeface="Arial"/>
                <a:cs typeface="Arial"/>
              </a:rPr>
              <a:t>Short Sessions</a:t>
            </a:r>
            <a:endParaRPr lang="en-US" sz="2000" dirty="0">
              <a:solidFill>
                <a:srgbClr val="FFFFFF"/>
              </a:solidFill>
              <a:latin typeface="Arial"/>
              <a:cs typeface="Arial"/>
            </a:endParaRPr>
          </a:p>
        </p:txBody>
      </p:sp>
      <p:grpSp>
        <p:nvGrpSpPr>
          <p:cNvPr id="9" name="Group 8"/>
          <p:cNvGrpSpPr/>
          <p:nvPr/>
        </p:nvGrpSpPr>
        <p:grpSpPr>
          <a:xfrm>
            <a:off x="6516126" y="1587735"/>
            <a:ext cx="2269320" cy="2015912"/>
            <a:chOff x="3152116" y="1484662"/>
            <a:chExt cx="2638646" cy="2363438"/>
          </a:xfrm>
        </p:grpSpPr>
        <p:grpSp>
          <p:nvGrpSpPr>
            <p:cNvPr id="10" name="Group 9"/>
            <p:cNvGrpSpPr/>
            <p:nvPr/>
          </p:nvGrpSpPr>
          <p:grpSpPr>
            <a:xfrm>
              <a:off x="3152116" y="3500574"/>
              <a:ext cx="2638646" cy="347526"/>
              <a:chOff x="6711262" y="2151501"/>
              <a:chExt cx="1628405" cy="214471"/>
            </a:xfrm>
          </p:grpSpPr>
          <p:sp>
            <p:nvSpPr>
              <p:cNvPr id="14" name="5-Point Star 13"/>
              <p:cNvSpPr/>
              <p:nvPr/>
            </p:nvSpPr>
            <p:spPr>
              <a:xfrm>
                <a:off x="6711262" y="2151501"/>
                <a:ext cx="214471" cy="214471"/>
              </a:xfrm>
              <a:prstGeom prst="star5">
                <a:avLst/>
              </a:prstGeom>
              <a:solidFill>
                <a:srgbClr val="FFFFFF"/>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5-Point Star 14"/>
              <p:cNvSpPr/>
              <p:nvPr/>
            </p:nvSpPr>
            <p:spPr>
              <a:xfrm>
                <a:off x="7064745" y="2151501"/>
                <a:ext cx="214471" cy="214471"/>
              </a:xfrm>
              <a:prstGeom prst="star5">
                <a:avLst/>
              </a:prstGeom>
              <a:solidFill>
                <a:srgbClr val="FFFFFF"/>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5-Point Star 15"/>
              <p:cNvSpPr/>
              <p:nvPr/>
            </p:nvSpPr>
            <p:spPr>
              <a:xfrm>
                <a:off x="7418228" y="2151501"/>
                <a:ext cx="214471" cy="214471"/>
              </a:xfrm>
              <a:prstGeom prst="star5">
                <a:avLst/>
              </a:prstGeom>
              <a:no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5-Point Star 16"/>
              <p:cNvSpPr/>
              <p:nvPr/>
            </p:nvSpPr>
            <p:spPr>
              <a:xfrm>
                <a:off x="7771711" y="2151501"/>
                <a:ext cx="214471" cy="214471"/>
              </a:xfrm>
              <a:prstGeom prst="star5">
                <a:avLst/>
              </a:prstGeom>
              <a:no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5-Point Star 17"/>
              <p:cNvSpPr/>
              <p:nvPr/>
            </p:nvSpPr>
            <p:spPr>
              <a:xfrm>
                <a:off x="8125196" y="2151501"/>
                <a:ext cx="214471" cy="214471"/>
              </a:xfrm>
              <a:prstGeom prst="star5">
                <a:avLst/>
              </a:prstGeom>
              <a:no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 name="Group 10"/>
            <p:cNvGrpSpPr/>
            <p:nvPr/>
          </p:nvGrpSpPr>
          <p:grpSpPr>
            <a:xfrm>
              <a:off x="3521442" y="1484662"/>
              <a:ext cx="1749057" cy="1749057"/>
              <a:chOff x="7115543" y="1670894"/>
              <a:chExt cx="733642" cy="733642"/>
            </a:xfrm>
          </p:grpSpPr>
          <p:pic>
            <p:nvPicPr>
              <p:cNvPr id="12" name="Picture 11" descr="pers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7683" y="1828877"/>
                <a:ext cx="380923" cy="380923"/>
              </a:xfrm>
              <a:prstGeom prst="rect">
                <a:avLst/>
              </a:prstGeom>
            </p:spPr>
          </p:pic>
          <p:sp>
            <p:nvSpPr>
              <p:cNvPr id="13" name="Oval 12"/>
              <p:cNvSpPr/>
              <p:nvPr/>
            </p:nvSpPr>
            <p:spPr>
              <a:xfrm>
                <a:off x="7115543" y="1670894"/>
                <a:ext cx="733642" cy="733642"/>
              </a:xfrm>
              <a:prstGeom prst="ellipse">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sp>
        <p:nvSpPr>
          <p:cNvPr id="19" name="Title 1"/>
          <p:cNvSpPr txBox="1">
            <a:spLocks/>
          </p:cNvSpPr>
          <p:nvPr/>
        </p:nvSpPr>
        <p:spPr>
          <a:xfrm>
            <a:off x="6270846" y="473881"/>
            <a:ext cx="2514600" cy="748507"/>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pPr algn="ctr"/>
            <a:r>
              <a:rPr lang="en-US" sz="2000" dirty="0" smtClean="0">
                <a:solidFill>
                  <a:srgbClr val="FFFFFF"/>
                </a:solidFill>
                <a:latin typeface="Arial"/>
                <a:cs typeface="Arial"/>
              </a:rPr>
              <a:t>High Mobile User Expectations</a:t>
            </a:r>
            <a:endParaRPr lang="en-US" sz="2000" dirty="0">
              <a:solidFill>
                <a:srgbClr val="FFFFFF"/>
              </a:solidFill>
              <a:latin typeface="Arial"/>
              <a:cs typeface="Arial"/>
            </a:endParaRPr>
          </a:p>
        </p:txBody>
      </p:sp>
    </p:spTree>
    <p:extLst>
      <p:ext uri="{BB962C8B-B14F-4D97-AF65-F5344CB8AC3E}">
        <p14:creationId xmlns:p14="http://schemas.microsoft.com/office/powerpoint/2010/main" val="2787522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7635752" y="5738133"/>
            <a:ext cx="184666" cy="369332"/>
          </a:xfrm>
          <a:prstGeom prst="rect">
            <a:avLst/>
          </a:prstGeom>
          <a:noFill/>
        </p:spPr>
        <p:txBody>
          <a:bodyPr wrap="none" rtlCol="0">
            <a:spAutoFit/>
          </a:bodyPr>
          <a:lstStyle/>
          <a:p>
            <a:endParaRPr lang="en-US" dirty="0"/>
          </a:p>
        </p:txBody>
      </p:sp>
      <p:sp>
        <p:nvSpPr>
          <p:cNvPr id="32" name="TextBox 31"/>
          <p:cNvSpPr txBox="1"/>
          <p:nvPr/>
        </p:nvSpPr>
        <p:spPr>
          <a:xfrm>
            <a:off x="10639907" y="1488432"/>
            <a:ext cx="184666" cy="369332"/>
          </a:xfrm>
          <a:prstGeom prst="rect">
            <a:avLst/>
          </a:prstGeom>
          <a:noFill/>
        </p:spPr>
        <p:txBody>
          <a:bodyPr wrap="none" rtlCol="0">
            <a:spAutoFit/>
          </a:bodyPr>
          <a:lstStyle/>
          <a:p>
            <a:endParaRPr lang="en-US" dirty="0"/>
          </a:p>
        </p:txBody>
      </p:sp>
      <p:cxnSp>
        <p:nvCxnSpPr>
          <p:cNvPr id="33" name="Straight Arrow Connector 32"/>
          <p:cNvCxnSpPr/>
          <p:nvPr/>
        </p:nvCxnSpPr>
        <p:spPr>
          <a:xfrm>
            <a:off x="500782" y="2453727"/>
            <a:ext cx="3670300" cy="0"/>
          </a:xfrm>
          <a:prstGeom prst="straightConnector1">
            <a:avLst/>
          </a:prstGeom>
          <a:ln>
            <a:solidFill>
              <a:schemeClr val="bg1"/>
            </a:solidFill>
            <a:headEnd type="arrow"/>
            <a:tailEnd type="arrow"/>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a:off x="2335932" y="703032"/>
            <a:ext cx="0" cy="3501390"/>
          </a:xfrm>
          <a:prstGeom prst="straightConnector1">
            <a:avLst/>
          </a:prstGeom>
          <a:ln>
            <a:solidFill>
              <a:srgbClr val="FFFFFF"/>
            </a:solidFill>
            <a:headEnd type="arrow"/>
            <a:tailEnd type="arrow"/>
          </a:ln>
        </p:spPr>
        <p:style>
          <a:lnRef idx="1">
            <a:schemeClr val="dk1"/>
          </a:lnRef>
          <a:fillRef idx="0">
            <a:schemeClr val="dk1"/>
          </a:fillRef>
          <a:effectRef idx="0">
            <a:schemeClr val="dk1"/>
          </a:effectRef>
          <a:fontRef idx="minor">
            <a:schemeClr val="tx1"/>
          </a:fontRef>
        </p:style>
      </p:cxnSp>
      <p:sp>
        <p:nvSpPr>
          <p:cNvPr id="35" name="Title 1"/>
          <p:cNvSpPr txBox="1">
            <a:spLocks/>
          </p:cNvSpPr>
          <p:nvPr/>
        </p:nvSpPr>
        <p:spPr>
          <a:xfrm>
            <a:off x="389224" y="2563219"/>
            <a:ext cx="145415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smtClean="0">
                <a:solidFill>
                  <a:srgbClr val="FFFFFF"/>
                </a:solidFill>
              </a:rPr>
              <a:t>Long Cycles</a:t>
            </a:r>
            <a:endParaRPr lang="en-US" sz="1400" dirty="0">
              <a:solidFill>
                <a:srgbClr val="FFFFFF"/>
              </a:solidFill>
            </a:endParaRPr>
          </a:p>
        </p:txBody>
      </p:sp>
      <p:sp>
        <p:nvSpPr>
          <p:cNvPr id="36" name="Title 1"/>
          <p:cNvSpPr txBox="1">
            <a:spLocks/>
          </p:cNvSpPr>
          <p:nvPr/>
        </p:nvSpPr>
        <p:spPr>
          <a:xfrm>
            <a:off x="4151601" y="2300001"/>
            <a:ext cx="930718" cy="50717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smtClean="0">
                <a:solidFill>
                  <a:srgbClr val="FFFFFF"/>
                </a:solidFill>
              </a:rPr>
              <a:t>Rapid Iterations</a:t>
            </a:r>
            <a:endParaRPr lang="en-US" sz="1400" dirty="0">
              <a:solidFill>
                <a:srgbClr val="FFFFFF"/>
              </a:solidFill>
            </a:endParaRPr>
          </a:p>
        </p:txBody>
      </p:sp>
      <p:sp>
        <p:nvSpPr>
          <p:cNvPr id="37" name="Title 1"/>
          <p:cNvSpPr txBox="1">
            <a:spLocks/>
          </p:cNvSpPr>
          <p:nvPr/>
        </p:nvSpPr>
        <p:spPr>
          <a:xfrm>
            <a:off x="1532657" y="323008"/>
            <a:ext cx="1733550" cy="2911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smtClean="0">
                <a:solidFill>
                  <a:srgbClr val="FFFFFF"/>
                </a:solidFill>
              </a:rPr>
              <a:t>High Test Realism</a:t>
            </a:r>
            <a:endParaRPr lang="en-US" sz="1400" dirty="0">
              <a:solidFill>
                <a:srgbClr val="FFFFFF"/>
              </a:solidFill>
            </a:endParaRPr>
          </a:p>
        </p:txBody>
      </p:sp>
      <p:sp>
        <p:nvSpPr>
          <p:cNvPr id="38" name="Title 1"/>
          <p:cNvSpPr txBox="1">
            <a:spLocks/>
          </p:cNvSpPr>
          <p:nvPr/>
        </p:nvSpPr>
        <p:spPr>
          <a:xfrm>
            <a:off x="1621557" y="4271620"/>
            <a:ext cx="145415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smtClean="0">
                <a:solidFill>
                  <a:srgbClr val="FFFFFF"/>
                </a:solidFill>
              </a:rPr>
              <a:t>Simplistic Tests</a:t>
            </a:r>
            <a:endParaRPr lang="en-US" sz="1400" dirty="0">
              <a:solidFill>
                <a:srgbClr val="FFFFFF"/>
              </a:solidFill>
            </a:endParaRPr>
          </a:p>
        </p:txBody>
      </p:sp>
      <p:grpSp>
        <p:nvGrpSpPr>
          <p:cNvPr id="46" name="Group 45"/>
          <p:cNvGrpSpPr/>
          <p:nvPr/>
        </p:nvGrpSpPr>
        <p:grpSpPr>
          <a:xfrm>
            <a:off x="536180" y="970812"/>
            <a:ext cx="269608" cy="269608"/>
            <a:chOff x="3133558" y="2286000"/>
            <a:chExt cx="386080" cy="386080"/>
          </a:xfrm>
        </p:grpSpPr>
        <p:sp>
          <p:nvSpPr>
            <p:cNvPr id="47" name="Oval 46"/>
            <p:cNvSpPr/>
            <p:nvPr/>
          </p:nvSpPr>
          <p:spPr>
            <a:xfrm>
              <a:off x="3171257" y="2323699"/>
              <a:ext cx="310682" cy="310682"/>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p:cNvSpPr/>
            <p:nvPr/>
          </p:nvSpPr>
          <p:spPr>
            <a:xfrm>
              <a:off x="3133558" y="2286000"/>
              <a:ext cx="386080" cy="386080"/>
            </a:xfrm>
            <a:prstGeom prst="ellipse">
              <a:avLst/>
            </a:prstGeom>
            <a:no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9" name="Group 48"/>
          <p:cNvGrpSpPr/>
          <p:nvPr/>
        </p:nvGrpSpPr>
        <p:grpSpPr>
          <a:xfrm>
            <a:off x="3887001" y="1115965"/>
            <a:ext cx="271392" cy="271392"/>
            <a:chOff x="3991409" y="1186615"/>
            <a:chExt cx="348381" cy="348381"/>
          </a:xfrm>
        </p:grpSpPr>
        <p:sp>
          <p:nvSpPr>
            <p:cNvPr id="50" name="Oval 49"/>
            <p:cNvSpPr/>
            <p:nvPr/>
          </p:nvSpPr>
          <p:spPr>
            <a:xfrm>
              <a:off x="4025427" y="1220633"/>
              <a:ext cx="280345" cy="280345"/>
            </a:xfrm>
            <a:prstGeom prst="ellipse">
              <a:avLst/>
            </a:prstGeom>
            <a:solidFill>
              <a:srgbClr val="60A64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p:cNvSpPr/>
            <p:nvPr/>
          </p:nvSpPr>
          <p:spPr>
            <a:xfrm>
              <a:off x="3991409" y="1186615"/>
              <a:ext cx="348381" cy="348381"/>
            </a:xfrm>
            <a:prstGeom prst="ellipse">
              <a:avLst/>
            </a:prstGeom>
            <a:noFill/>
            <a:ln>
              <a:solidFill>
                <a:srgbClr val="76B55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 name="Title 1"/>
          <p:cNvSpPr txBox="1">
            <a:spLocks/>
          </p:cNvSpPr>
          <p:nvPr/>
        </p:nvSpPr>
        <p:spPr>
          <a:xfrm>
            <a:off x="848318" y="967587"/>
            <a:ext cx="145415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200" dirty="0" smtClean="0">
                <a:solidFill>
                  <a:srgbClr val="FFFFFF"/>
                </a:solidFill>
                <a:latin typeface="Helvetica"/>
                <a:cs typeface="Helvetica"/>
              </a:rPr>
              <a:t>Beta Testing</a:t>
            </a:r>
            <a:endParaRPr lang="en-US" sz="1200" dirty="0">
              <a:solidFill>
                <a:srgbClr val="FFFFFF"/>
              </a:solidFill>
              <a:latin typeface="Helvetica"/>
              <a:cs typeface="Helvetica"/>
            </a:endParaRPr>
          </a:p>
        </p:txBody>
      </p:sp>
      <p:sp>
        <p:nvSpPr>
          <p:cNvPr id="53" name="Title 1"/>
          <p:cNvSpPr txBox="1">
            <a:spLocks/>
          </p:cNvSpPr>
          <p:nvPr/>
        </p:nvSpPr>
        <p:spPr>
          <a:xfrm>
            <a:off x="1399743" y="1336164"/>
            <a:ext cx="1113459" cy="504666"/>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200" dirty="0" smtClean="0">
                <a:solidFill>
                  <a:srgbClr val="FFFFFF"/>
                </a:solidFill>
                <a:latin typeface="Helvetica"/>
                <a:cs typeface="Helvetica"/>
              </a:rPr>
              <a:t>Manual Testing</a:t>
            </a:r>
            <a:endParaRPr lang="en-US" sz="1200" dirty="0">
              <a:solidFill>
                <a:srgbClr val="FFFFFF"/>
              </a:solidFill>
              <a:latin typeface="Helvetica"/>
              <a:cs typeface="Helvetica"/>
            </a:endParaRPr>
          </a:p>
        </p:txBody>
      </p:sp>
      <p:sp>
        <p:nvSpPr>
          <p:cNvPr id="55" name="Title 1"/>
          <p:cNvSpPr txBox="1">
            <a:spLocks/>
          </p:cNvSpPr>
          <p:nvPr/>
        </p:nvSpPr>
        <p:spPr>
          <a:xfrm>
            <a:off x="2273905" y="1113687"/>
            <a:ext cx="1580239" cy="57687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r"/>
            <a:r>
              <a:rPr lang="en-US" sz="1200" dirty="0" smtClean="0">
                <a:solidFill>
                  <a:srgbClr val="76B557"/>
                </a:solidFill>
                <a:latin typeface="Helvetica"/>
                <a:cs typeface="Helvetica"/>
              </a:rPr>
              <a:t>Automated UI Testing</a:t>
            </a:r>
            <a:endParaRPr lang="en-US" sz="1200" dirty="0">
              <a:solidFill>
                <a:srgbClr val="76B557"/>
              </a:solidFill>
              <a:latin typeface="Helvetica"/>
              <a:cs typeface="Helvetica"/>
            </a:endParaRPr>
          </a:p>
        </p:txBody>
      </p:sp>
      <p:sp>
        <p:nvSpPr>
          <p:cNvPr id="56" name="Title 1"/>
          <p:cNvSpPr txBox="1">
            <a:spLocks/>
          </p:cNvSpPr>
          <p:nvPr/>
        </p:nvSpPr>
        <p:spPr>
          <a:xfrm>
            <a:off x="2871724" y="3933460"/>
            <a:ext cx="100681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200" dirty="0" smtClean="0">
                <a:solidFill>
                  <a:srgbClr val="FFFFFF"/>
                </a:solidFill>
                <a:latin typeface="Helvetica"/>
                <a:cs typeface="Helvetica"/>
              </a:rPr>
              <a:t>Unit Testing</a:t>
            </a:r>
            <a:endParaRPr lang="en-US" sz="1200" dirty="0">
              <a:solidFill>
                <a:srgbClr val="FFFFFF"/>
              </a:solidFill>
              <a:latin typeface="Helvetica"/>
              <a:cs typeface="Helvetica"/>
            </a:endParaRPr>
          </a:p>
        </p:txBody>
      </p:sp>
      <p:grpSp>
        <p:nvGrpSpPr>
          <p:cNvPr id="57" name="Group 56"/>
          <p:cNvGrpSpPr/>
          <p:nvPr/>
        </p:nvGrpSpPr>
        <p:grpSpPr>
          <a:xfrm>
            <a:off x="1104734" y="1401897"/>
            <a:ext cx="269608" cy="269608"/>
            <a:chOff x="3133558" y="2286000"/>
            <a:chExt cx="386080" cy="386080"/>
          </a:xfrm>
        </p:grpSpPr>
        <p:sp>
          <p:nvSpPr>
            <p:cNvPr id="58" name="Oval 57"/>
            <p:cNvSpPr/>
            <p:nvPr/>
          </p:nvSpPr>
          <p:spPr>
            <a:xfrm>
              <a:off x="3171257" y="2323699"/>
              <a:ext cx="310682" cy="310682"/>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p:cNvSpPr/>
            <p:nvPr/>
          </p:nvSpPr>
          <p:spPr>
            <a:xfrm>
              <a:off x="3133558" y="2286000"/>
              <a:ext cx="386080" cy="386080"/>
            </a:xfrm>
            <a:prstGeom prst="ellipse">
              <a:avLst/>
            </a:prstGeom>
            <a:no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60" name="Group 59"/>
          <p:cNvGrpSpPr/>
          <p:nvPr/>
        </p:nvGrpSpPr>
        <p:grpSpPr>
          <a:xfrm>
            <a:off x="3895409" y="3931281"/>
            <a:ext cx="269608" cy="269608"/>
            <a:chOff x="3133558" y="2286000"/>
            <a:chExt cx="386080" cy="386080"/>
          </a:xfrm>
        </p:grpSpPr>
        <p:sp>
          <p:nvSpPr>
            <p:cNvPr id="61" name="Oval 60"/>
            <p:cNvSpPr/>
            <p:nvPr/>
          </p:nvSpPr>
          <p:spPr>
            <a:xfrm>
              <a:off x="3171257" y="2323699"/>
              <a:ext cx="310682" cy="310682"/>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3133558" y="2286000"/>
              <a:ext cx="386080" cy="386080"/>
            </a:xfrm>
            <a:prstGeom prst="ellipse">
              <a:avLst/>
            </a:prstGeom>
            <a:no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7" name="Title 1"/>
          <p:cNvSpPr txBox="1">
            <a:spLocks/>
          </p:cNvSpPr>
          <p:nvPr/>
        </p:nvSpPr>
        <p:spPr>
          <a:xfrm>
            <a:off x="5613400" y="565814"/>
            <a:ext cx="3111500" cy="2427287"/>
          </a:xfrm>
          <a:prstGeom prst="rect">
            <a:avLst/>
          </a:prstGeom>
        </p:spPr>
        <p:txBody>
          <a:bodyPr vert="horz" lIns="91440" tIns="45720" rIns="91440" bIns="4572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smtClean="0">
                <a:solidFill>
                  <a:schemeClr val="bg1"/>
                </a:solidFill>
                <a:latin typeface="Arial"/>
                <a:cs typeface="Arial"/>
              </a:rPr>
              <a:t>Automated UI testing is the only way to ensure your app </a:t>
            </a:r>
          </a:p>
          <a:p>
            <a:pPr algn="l"/>
            <a:endParaRPr lang="en-US" sz="1000" dirty="0" smtClean="0">
              <a:solidFill>
                <a:schemeClr val="bg1"/>
              </a:solidFill>
              <a:latin typeface="Arial"/>
              <a:cs typeface="Arial"/>
            </a:endParaRPr>
          </a:p>
          <a:p>
            <a:pPr marL="342900" indent="-342900" algn="l">
              <a:buFont typeface="Arial"/>
              <a:buChar char="•"/>
            </a:pPr>
            <a:r>
              <a:rPr lang="en-US" sz="2200" dirty="0">
                <a:solidFill>
                  <a:schemeClr val="bg1"/>
                </a:solidFill>
                <a:latin typeface="Arial"/>
                <a:cs typeface="Arial"/>
              </a:rPr>
              <a:t>l</a:t>
            </a:r>
            <a:r>
              <a:rPr lang="en-US" sz="2200" dirty="0" smtClean="0">
                <a:solidFill>
                  <a:schemeClr val="bg1"/>
                </a:solidFill>
                <a:latin typeface="Arial"/>
                <a:cs typeface="Arial"/>
              </a:rPr>
              <a:t>ooks</a:t>
            </a:r>
          </a:p>
          <a:p>
            <a:pPr marL="342900" indent="-342900" algn="l">
              <a:buFont typeface="Arial"/>
              <a:buChar char="•"/>
            </a:pPr>
            <a:endParaRPr lang="en-US" sz="1000" dirty="0" smtClean="0">
              <a:solidFill>
                <a:schemeClr val="bg1"/>
              </a:solidFill>
              <a:latin typeface="Arial"/>
              <a:cs typeface="Arial"/>
            </a:endParaRPr>
          </a:p>
          <a:p>
            <a:pPr marL="342900" indent="-342900" algn="l">
              <a:buFont typeface="Arial"/>
              <a:buChar char="•"/>
            </a:pPr>
            <a:r>
              <a:rPr lang="en-US" sz="2200" dirty="0" smtClean="0">
                <a:solidFill>
                  <a:schemeClr val="bg1"/>
                </a:solidFill>
                <a:latin typeface="Arial"/>
                <a:cs typeface="Arial"/>
              </a:rPr>
              <a:t>behaves and</a:t>
            </a:r>
          </a:p>
          <a:p>
            <a:pPr marL="342900" indent="-342900" algn="l">
              <a:buFont typeface="Arial"/>
              <a:buChar char="•"/>
            </a:pPr>
            <a:endParaRPr lang="en-US" sz="1000" dirty="0" smtClean="0">
              <a:solidFill>
                <a:schemeClr val="bg1"/>
              </a:solidFill>
              <a:latin typeface="Arial"/>
              <a:cs typeface="Arial"/>
            </a:endParaRPr>
          </a:p>
          <a:p>
            <a:pPr marL="342900" indent="-342900" algn="l">
              <a:buFont typeface="Arial"/>
              <a:buChar char="•"/>
            </a:pPr>
            <a:r>
              <a:rPr lang="en-US" sz="2200" dirty="0">
                <a:solidFill>
                  <a:schemeClr val="bg1"/>
                </a:solidFill>
                <a:latin typeface="Arial"/>
                <a:cs typeface="Arial"/>
              </a:rPr>
              <a:t>p</a:t>
            </a:r>
            <a:r>
              <a:rPr lang="en-US" sz="2200" dirty="0" smtClean="0">
                <a:solidFill>
                  <a:schemeClr val="bg1"/>
                </a:solidFill>
                <a:latin typeface="Arial"/>
                <a:cs typeface="Arial"/>
              </a:rPr>
              <a:t>erforms</a:t>
            </a:r>
            <a:br>
              <a:rPr lang="en-US" sz="2200" dirty="0" smtClean="0">
                <a:solidFill>
                  <a:schemeClr val="bg1"/>
                </a:solidFill>
                <a:latin typeface="Arial"/>
                <a:cs typeface="Arial"/>
              </a:rPr>
            </a:br>
            <a:endParaRPr lang="en-US" sz="1000" dirty="0" smtClean="0">
              <a:solidFill>
                <a:schemeClr val="bg1"/>
              </a:solidFill>
              <a:latin typeface="Arial"/>
              <a:cs typeface="Arial"/>
            </a:endParaRPr>
          </a:p>
          <a:p>
            <a:pPr algn="l"/>
            <a:r>
              <a:rPr lang="en-US" sz="2200" dirty="0" smtClean="0">
                <a:solidFill>
                  <a:schemeClr val="bg1"/>
                </a:solidFill>
                <a:latin typeface="Arial"/>
                <a:cs typeface="Arial"/>
              </a:rPr>
              <a:t>well on a broad set of devices—</a:t>
            </a:r>
          </a:p>
          <a:p>
            <a:pPr algn="l"/>
            <a:r>
              <a:rPr lang="en-US" sz="2200" dirty="0" smtClean="0">
                <a:solidFill>
                  <a:schemeClr val="bg1"/>
                </a:solidFill>
                <a:latin typeface="Arial"/>
                <a:cs typeface="Arial"/>
              </a:rPr>
              <a:t>with every release</a:t>
            </a:r>
          </a:p>
        </p:txBody>
      </p:sp>
    </p:spTree>
    <p:extLst>
      <p:ext uri="{BB962C8B-B14F-4D97-AF65-F5344CB8AC3E}">
        <p14:creationId xmlns:p14="http://schemas.microsoft.com/office/powerpoint/2010/main" val="2699506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infopath/2007/PartnerControls"/>
    <ds:schemaRef ds:uri="http://www.w3.org/XML/1998/namespace"/>
    <ds:schemaRef ds:uri="http://purl.org/dc/elements/1.1/"/>
    <ds:schemaRef ds:uri="http://purl.org/dc/terms/"/>
    <ds:schemaRef ds:uri="http://purl.org/dc/dcmitype/"/>
    <ds:schemaRef ds:uri="http://schemas.microsoft.com/office/2006/documentManagement/types"/>
    <ds:schemaRef ds:uri="http://schemas.microsoft.com/sharepoint/v3/field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60607</TotalTime>
  <Words>1826</Words>
  <Application>Microsoft Office PowerPoint</Application>
  <PresentationFormat>On-screen Show (16:9)</PresentationFormat>
  <Paragraphs>310</Paragraphs>
  <Slides>26</Slides>
  <Notes>20</Notes>
  <HiddenSlides>8</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ＭＳ Ｐゴシック</vt:lpstr>
      <vt:lpstr>Abadi MT Condensed Extra Bold</vt:lpstr>
      <vt:lpstr>Arial</vt:lpstr>
      <vt:lpstr>Calibri</vt:lpstr>
      <vt:lpstr>Calibri Light</vt:lpstr>
      <vt:lpstr>Helvetica</vt:lpstr>
      <vt:lpstr>Helvetica Light</vt:lpstr>
      <vt:lpstr>Menlo Bold</vt:lpstr>
      <vt:lpstr>Segoe UI</vt:lpstr>
      <vt:lpstr>Segoe UI Semibold</vt:lpstr>
      <vt:lpstr>Segoe UI Semilight</vt:lpstr>
      <vt:lpstr>Wingdings</vt:lpstr>
      <vt:lpstr>Office Theme</vt:lpstr>
      <vt:lpstr>Introduction to  Xamarin Test Cloud</vt:lpstr>
      <vt:lpstr>WHO IS BLUETUBE</vt:lpstr>
      <vt:lpstr>PowerPoint Presentation</vt:lpstr>
      <vt:lpstr>Mobile Quality Challenges</vt:lpstr>
      <vt:lpstr>US Device Market Coverage Data</vt:lpstr>
      <vt:lpstr>PowerPoint Presentation</vt:lpstr>
      <vt:lpstr>PowerPoint Presentation</vt:lpstr>
      <vt:lpstr>Fast Release Cycles</vt:lpstr>
      <vt:lpstr>PowerPoint Presentation</vt:lpstr>
      <vt:lpstr>PowerPoint Presentation</vt:lpstr>
      <vt:lpstr>Test Any Native or Hybrid App</vt:lpstr>
      <vt:lpstr>PowerPoint Presentation</vt:lpstr>
      <vt:lpstr>PowerPoint Presentation</vt:lpstr>
      <vt:lpstr>PowerPoint Presentation</vt:lpstr>
      <vt:lpstr>PowerPoint Presentation</vt:lpstr>
      <vt:lpstr>PowerPoint Presentation</vt:lpstr>
      <vt:lpstr>App Explorer</vt:lpstr>
      <vt:lpstr>App Explorer</vt:lpstr>
      <vt:lpstr>Xamarin Test Cloud Monthly Pricing – Consulting Partners</vt:lpstr>
      <vt:lpstr>PowerPoint Presentation</vt:lpstr>
      <vt:lpstr>How can partners use Xamarin Test Cloud? </vt:lpstr>
      <vt:lpstr>Test Cloud Partner Program Benefits</vt:lpstr>
      <vt:lpstr>Test Cloud Partner Program Requirements</vt:lpstr>
      <vt:lpstr>PowerPoint Presentation</vt:lpstr>
      <vt:lpstr>Xamarin Test Cloud Annual Pricing</vt:lpstr>
      <vt:lpstr>Beautiful Test Results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Bryttney Murphy</cp:lastModifiedBy>
  <cp:revision>996</cp:revision>
  <cp:lastPrinted>2014-05-29T19:00:00Z</cp:lastPrinted>
  <dcterms:created xsi:type="dcterms:W3CDTF">2010-04-12T23:12:02Z</dcterms:created>
  <dcterms:modified xsi:type="dcterms:W3CDTF">2014-11-19T15:32:40Z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